
<file path=[Content_Types].xml><?xml version="1.0" encoding="utf-8"?>
<Types xmlns="http://schemas.openxmlformats.org/package/2006/content-types">
  <Default Extension="gif" ContentType="image/gif"/>
  <Default Extension="jpeg" ContentType="image/jpeg"/>
  <Default Extension="jpg" ContentType="image/jpg"/>
  <Default Extension="mp4" ContentType="video/mp4"/>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0" r:id="rId2"/>
    <p:sldMasterId id="2147483666" r:id="rId3"/>
  </p:sldMasterIdLst>
  <p:notesMasterIdLst>
    <p:notesMasterId r:id="rId43"/>
  </p:notesMasterIdLst>
  <p:sldIdLst>
    <p:sldId id="948" r:id="rId4"/>
    <p:sldId id="256" r:id="rId5"/>
    <p:sldId id="1021" r:id="rId6"/>
    <p:sldId id="1029" r:id="rId7"/>
    <p:sldId id="1022" r:id="rId8"/>
    <p:sldId id="1023" r:id="rId9"/>
    <p:sldId id="989" r:id="rId10"/>
    <p:sldId id="1028" r:id="rId11"/>
    <p:sldId id="991" r:id="rId12"/>
    <p:sldId id="992" r:id="rId13"/>
    <p:sldId id="993" r:id="rId14"/>
    <p:sldId id="994" r:id="rId15"/>
    <p:sldId id="995" r:id="rId16"/>
    <p:sldId id="996" r:id="rId17"/>
    <p:sldId id="997" r:id="rId18"/>
    <p:sldId id="987" r:id="rId19"/>
    <p:sldId id="998" r:id="rId20"/>
    <p:sldId id="1007" r:id="rId21"/>
    <p:sldId id="1008" r:id="rId22"/>
    <p:sldId id="1009" r:id="rId23"/>
    <p:sldId id="1010" r:id="rId24"/>
    <p:sldId id="999" r:id="rId25"/>
    <p:sldId id="1003" r:id="rId26"/>
    <p:sldId id="1005" r:id="rId27"/>
    <p:sldId id="1027" r:id="rId28"/>
    <p:sldId id="1006" r:id="rId29"/>
    <p:sldId id="1017" r:id="rId30"/>
    <p:sldId id="1018" r:id="rId31"/>
    <p:sldId id="1019" r:id="rId32"/>
    <p:sldId id="1030" r:id="rId33"/>
    <p:sldId id="984" r:id="rId34"/>
    <p:sldId id="1011" r:id="rId35"/>
    <p:sldId id="1012" r:id="rId36"/>
    <p:sldId id="985" r:id="rId37"/>
    <p:sldId id="1013" r:id="rId38"/>
    <p:sldId id="1020" r:id="rId39"/>
    <p:sldId id="1025" r:id="rId40"/>
    <p:sldId id="1024" r:id="rId41"/>
    <p:sldId id="1026"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ien-Ju Ho" initials="CH" lastIdx="2"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4111"/>
    <p:restoredTop sz="80881"/>
  </p:normalViewPr>
  <p:slideViewPr>
    <p:cSldViewPr snapToGrid="0" snapToObjects="1">
      <p:cViewPr varScale="1">
        <p:scale>
          <a:sx n="167" d="100"/>
          <a:sy n="167" d="100"/>
        </p:scale>
        <p:origin x="2192" y="176"/>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theme" Target="theme/theme1.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presProps" Target="pres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commentAuthors" Target="commentAuthor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notesMaster" Target="notesMasters/notesMaster1.xml"/><Relationship Id="rId48" Type="http://schemas.openxmlformats.org/officeDocument/2006/relationships/tableStyles" Target="tableStyles.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viewProps" Target="viewProps.xml"/><Relationship Id="rId20" Type="http://schemas.openxmlformats.org/officeDocument/2006/relationships/slide" Target="slides/slide17.xml"/><Relationship Id="rId41"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2D93BB2-0CF2-674C-A455-8A0DAB3DFFE0}" type="datetimeFigureOut">
              <a:rPr lang="en-US" smtClean="0"/>
              <a:t>10/27/20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71B5F32-EE00-0545-A6AA-EA024B23A80B}" type="slidenum">
              <a:rPr lang="en-US" smtClean="0"/>
              <a:t>‹#›</a:t>
            </a:fld>
            <a:endParaRPr lang="en-US"/>
          </a:p>
        </p:txBody>
      </p:sp>
    </p:spTree>
    <p:extLst>
      <p:ext uri="{BB962C8B-B14F-4D97-AF65-F5344CB8AC3E}">
        <p14:creationId xmlns:p14="http://schemas.microsoft.com/office/powerpoint/2010/main" val="5876131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1B5F32-EE00-0545-A6AA-EA024B23A80B}" type="slidenum">
              <a:rPr lang="en-US" smtClean="0"/>
              <a:t>2</a:t>
            </a:fld>
            <a:endParaRPr lang="en-US"/>
          </a:p>
        </p:txBody>
      </p:sp>
    </p:spTree>
    <p:extLst>
      <p:ext uri="{BB962C8B-B14F-4D97-AF65-F5344CB8AC3E}">
        <p14:creationId xmlns:p14="http://schemas.microsoft.com/office/powerpoint/2010/main" val="25443458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1B5F32-EE00-0545-A6AA-EA024B23A80B}" type="slidenum">
              <a:rPr lang="en-US" smtClean="0"/>
              <a:t>4</a:t>
            </a:fld>
            <a:endParaRPr lang="en-US"/>
          </a:p>
        </p:txBody>
      </p:sp>
    </p:spTree>
    <p:extLst>
      <p:ext uri="{BB962C8B-B14F-4D97-AF65-F5344CB8AC3E}">
        <p14:creationId xmlns:p14="http://schemas.microsoft.com/office/powerpoint/2010/main" val="19124280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1B5F32-EE00-0545-A6AA-EA024B23A80B}" type="slidenum">
              <a:rPr lang="en-US" smtClean="0"/>
              <a:t>31</a:t>
            </a:fld>
            <a:endParaRPr lang="en-US"/>
          </a:p>
        </p:txBody>
      </p:sp>
    </p:spTree>
    <p:extLst>
      <p:ext uri="{BB962C8B-B14F-4D97-AF65-F5344CB8AC3E}">
        <p14:creationId xmlns:p14="http://schemas.microsoft.com/office/powerpoint/2010/main" val="5022278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71B5F32-EE00-0545-A6AA-EA024B23A80B}" type="slidenum">
              <a:rPr lang="en-US" smtClean="0"/>
              <a:t>36</a:t>
            </a:fld>
            <a:endParaRPr lang="en-US"/>
          </a:p>
        </p:txBody>
      </p:sp>
    </p:spTree>
    <p:extLst>
      <p:ext uri="{BB962C8B-B14F-4D97-AF65-F5344CB8AC3E}">
        <p14:creationId xmlns:p14="http://schemas.microsoft.com/office/powerpoint/2010/main" val="7595257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71B5F32-EE00-0545-A6AA-EA024B23A80B}" type="slidenum">
              <a:rPr lang="en-US" smtClean="0"/>
              <a:t>39</a:t>
            </a:fld>
            <a:endParaRPr lang="en-US"/>
          </a:p>
        </p:txBody>
      </p:sp>
    </p:spTree>
    <p:extLst>
      <p:ext uri="{BB962C8B-B14F-4D97-AF65-F5344CB8AC3E}">
        <p14:creationId xmlns:p14="http://schemas.microsoft.com/office/powerpoint/2010/main" val="999330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584E38F9-AF6C-4941-9980-A5BFFCFC0FDD}" type="datetimeFigureOut">
              <a:rPr lang="en-US" smtClean="0"/>
              <a:t>10/27/20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876B6B4-6C0C-C944-A532-B1A0D5C67BAB}" type="slidenum">
              <a:rPr lang="en-US" smtClean="0"/>
              <a:t>‹#›</a:t>
            </a:fld>
            <a:endParaRPr lang="en-US"/>
          </a:p>
        </p:txBody>
      </p:sp>
    </p:spTree>
    <p:extLst>
      <p:ext uri="{BB962C8B-B14F-4D97-AF65-F5344CB8AC3E}">
        <p14:creationId xmlns:p14="http://schemas.microsoft.com/office/powerpoint/2010/main" val="9325669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84E38F9-AF6C-4941-9980-A5BFFCFC0FDD}" type="datetimeFigureOut">
              <a:rPr lang="en-US" smtClean="0"/>
              <a:t>10/27/20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876B6B4-6C0C-C944-A532-B1A0D5C67BAB}" type="slidenum">
              <a:rPr lang="en-US" smtClean="0"/>
              <a:t>‹#›</a:t>
            </a:fld>
            <a:endParaRPr lang="en-US"/>
          </a:p>
        </p:txBody>
      </p:sp>
    </p:spTree>
    <p:extLst>
      <p:ext uri="{BB962C8B-B14F-4D97-AF65-F5344CB8AC3E}">
        <p14:creationId xmlns:p14="http://schemas.microsoft.com/office/powerpoint/2010/main" val="4854461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84E38F9-AF6C-4941-9980-A5BFFCFC0FDD}" type="datetimeFigureOut">
              <a:rPr lang="en-US" smtClean="0"/>
              <a:t>10/27/20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876B6B4-6C0C-C944-A532-B1A0D5C67BAB}" type="slidenum">
              <a:rPr lang="en-US" smtClean="0"/>
              <a:t>‹#›</a:t>
            </a:fld>
            <a:endParaRPr lang="en-US"/>
          </a:p>
        </p:txBody>
      </p:sp>
    </p:spTree>
    <p:extLst>
      <p:ext uri="{BB962C8B-B14F-4D97-AF65-F5344CB8AC3E}">
        <p14:creationId xmlns:p14="http://schemas.microsoft.com/office/powerpoint/2010/main" val="60278237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243227" y="598289"/>
            <a:ext cx="9705547" cy="1107996"/>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761587" y="3701356"/>
            <a:ext cx="10668825" cy="646331"/>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10/27/20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0385193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a:xfrm>
            <a:off x="2835348" y="598289"/>
            <a:ext cx="6521303" cy="778996"/>
          </a:xfrm>
        </p:spPr>
        <p:txBody>
          <a:bodyPr lIns="0" tIns="0" rIns="0" bIns="0"/>
          <a:lstStyle>
            <a:lvl1pPr>
              <a:defRPr sz="5062" b="0" i="0">
                <a:solidFill>
                  <a:schemeClr val="bg1"/>
                </a:solidFill>
                <a:latin typeface="Arial"/>
                <a:cs typeface="Arial"/>
              </a:defRPr>
            </a:lvl1pPr>
          </a:lstStyle>
          <a:p>
            <a:endParaRPr/>
          </a:p>
        </p:txBody>
      </p:sp>
      <p:sp>
        <p:nvSpPr>
          <p:cNvPr id="3" name="Holder 3"/>
          <p:cNvSpPr>
            <a:spLocks noGrp="1"/>
          </p:cNvSpPr>
          <p:nvPr>
            <p:ph type="body" idx="1"/>
          </p:nvPr>
        </p:nvSpPr>
        <p:spPr>
          <a:xfrm>
            <a:off x="1435298" y="2393156"/>
            <a:ext cx="9321403" cy="454420"/>
          </a:xfrm>
        </p:spPr>
        <p:txBody>
          <a:bodyPr lIns="0" tIns="0" rIns="0" bIns="0"/>
          <a:lstStyle>
            <a:lvl1pPr>
              <a:defRPr sz="2953" b="0" i="0">
                <a:solidFill>
                  <a:schemeClr val="bg1"/>
                </a:solidFill>
                <a:latin typeface="Arial"/>
                <a:cs typeface="Aria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10/27/20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13822911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a:xfrm>
            <a:off x="2835348" y="598289"/>
            <a:ext cx="6521303" cy="778996"/>
          </a:xfrm>
        </p:spPr>
        <p:txBody>
          <a:bodyPr lIns="0" tIns="0" rIns="0" bIns="0"/>
          <a:lstStyle>
            <a:lvl1pPr>
              <a:defRPr sz="5062" b="0" i="0">
                <a:solidFill>
                  <a:schemeClr val="bg1"/>
                </a:solidFill>
                <a:latin typeface="Arial"/>
                <a:cs typeface="Arial"/>
              </a:defRPr>
            </a:lvl1pPr>
          </a:lstStyle>
          <a:p>
            <a:endParaRPr/>
          </a:p>
        </p:txBody>
      </p:sp>
      <p:sp>
        <p:nvSpPr>
          <p:cNvPr id="3" name="Holder 3"/>
          <p:cNvSpPr>
            <a:spLocks noGrp="1"/>
          </p:cNvSpPr>
          <p:nvPr>
            <p:ph sz="half" idx="2"/>
          </p:nvPr>
        </p:nvSpPr>
        <p:spPr>
          <a:xfrm>
            <a:off x="609600" y="1577340"/>
            <a:ext cx="5303520" cy="646331"/>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646331"/>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10/27/20</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20213995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a:xfrm>
            <a:off x="2835348" y="598289"/>
            <a:ext cx="6521303" cy="778996"/>
          </a:xfrm>
        </p:spPr>
        <p:txBody>
          <a:bodyPr lIns="0" tIns="0" rIns="0" bIns="0"/>
          <a:lstStyle>
            <a:lvl1pPr>
              <a:defRPr sz="5062" b="0" i="0">
                <a:solidFill>
                  <a:schemeClr val="bg1"/>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10/27/20</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2906080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10/27/20</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04195164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E30C29-07CE-5C45-ADF5-4E55A22C3DE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EE141F0-CBAE-9946-9493-E4BA52CCDF3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0FE7C94-A3F3-B446-98B2-45AAA48D7D67}"/>
              </a:ext>
            </a:extLst>
          </p:cNvPr>
          <p:cNvSpPr>
            <a:spLocks noGrp="1"/>
          </p:cNvSpPr>
          <p:nvPr>
            <p:ph type="dt" sz="half" idx="10"/>
          </p:nvPr>
        </p:nvSpPr>
        <p:spPr/>
        <p:txBody>
          <a:bodyPr/>
          <a:lstStyle/>
          <a:p>
            <a:fld id="{B547A0CB-6707-F448-AC12-E69D65832441}" type="datetimeFigureOut">
              <a:rPr lang="en-US" smtClean="0"/>
              <a:t>10/27/20</a:t>
            </a:fld>
            <a:endParaRPr lang="en-US"/>
          </a:p>
        </p:txBody>
      </p:sp>
      <p:sp>
        <p:nvSpPr>
          <p:cNvPr id="5" name="Footer Placeholder 4">
            <a:extLst>
              <a:ext uri="{FF2B5EF4-FFF2-40B4-BE49-F238E27FC236}">
                <a16:creationId xmlns:a16="http://schemas.microsoft.com/office/drawing/2014/main" id="{30F92D3B-1474-8C4D-AFFD-5E91D290FC2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D8EE5A8-607F-A041-B52A-093A00E29E52}"/>
              </a:ext>
            </a:extLst>
          </p:cNvPr>
          <p:cNvSpPr>
            <a:spLocks noGrp="1"/>
          </p:cNvSpPr>
          <p:nvPr>
            <p:ph type="sldNum" sz="quarter" idx="12"/>
          </p:nvPr>
        </p:nvSpPr>
        <p:spPr/>
        <p:txBody>
          <a:bodyPr/>
          <a:lstStyle/>
          <a:p>
            <a:fld id="{349D2D49-02CB-D048-BE30-ACB42EFF04F0}" type="slidenum">
              <a:rPr lang="en-US" smtClean="0"/>
              <a:t>‹#›</a:t>
            </a:fld>
            <a:endParaRPr lang="en-US"/>
          </a:p>
        </p:txBody>
      </p:sp>
    </p:spTree>
    <p:extLst>
      <p:ext uri="{BB962C8B-B14F-4D97-AF65-F5344CB8AC3E}">
        <p14:creationId xmlns:p14="http://schemas.microsoft.com/office/powerpoint/2010/main" val="148110887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94C51F-90BC-7C45-9EEE-49B0BDA2A1D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4922735-050C-EE47-A6D2-2188FD858B46}"/>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CC9D414-8551-5647-830B-96D93761FA9B}"/>
              </a:ext>
            </a:extLst>
          </p:cNvPr>
          <p:cNvSpPr>
            <a:spLocks noGrp="1"/>
          </p:cNvSpPr>
          <p:nvPr>
            <p:ph type="dt" sz="half" idx="10"/>
          </p:nvPr>
        </p:nvSpPr>
        <p:spPr/>
        <p:txBody>
          <a:bodyPr/>
          <a:lstStyle/>
          <a:p>
            <a:fld id="{B547A0CB-6707-F448-AC12-E69D65832441}" type="datetimeFigureOut">
              <a:rPr lang="en-US" smtClean="0"/>
              <a:t>10/27/20</a:t>
            </a:fld>
            <a:endParaRPr lang="en-US"/>
          </a:p>
        </p:txBody>
      </p:sp>
      <p:sp>
        <p:nvSpPr>
          <p:cNvPr id="5" name="Footer Placeholder 4">
            <a:extLst>
              <a:ext uri="{FF2B5EF4-FFF2-40B4-BE49-F238E27FC236}">
                <a16:creationId xmlns:a16="http://schemas.microsoft.com/office/drawing/2014/main" id="{C00F427E-CDFF-234A-AE13-7231FB78217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B5DEE31-7400-B448-B539-41CA289C9180}"/>
              </a:ext>
            </a:extLst>
          </p:cNvPr>
          <p:cNvSpPr>
            <a:spLocks noGrp="1"/>
          </p:cNvSpPr>
          <p:nvPr>
            <p:ph type="sldNum" sz="quarter" idx="12"/>
          </p:nvPr>
        </p:nvSpPr>
        <p:spPr/>
        <p:txBody>
          <a:bodyPr/>
          <a:lstStyle/>
          <a:p>
            <a:fld id="{349D2D49-02CB-D048-BE30-ACB42EFF04F0}" type="slidenum">
              <a:rPr lang="en-US" smtClean="0"/>
              <a:t>‹#›</a:t>
            </a:fld>
            <a:endParaRPr lang="en-US"/>
          </a:p>
        </p:txBody>
      </p:sp>
    </p:spTree>
    <p:extLst>
      <p:ext uri="{BB962C8B-B14F-4D97-AF65-F5344CB8AC3E}">
        <p14:creationId xmlns:p14="http://schemas.microsoft.com/office/powerpoint/2010/main" val="252411484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F909F3-6D5E-9245-84CD-8A3764A5A4C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FF47768-3AFE-CC4F-BB80-1DF09A7ED1C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5A960323-B7BD-CF45-8826-EB5B68322DFA}"/>
              </a:ext>
            </a:extLst>
          </p:cNvPr>
          <p:cNvSpPr>
            <a:spLocks noGrp="1"/>
          </p:cNvSpPr>
          <p:nvPr>
            <p:ph type="dt" sz="half" idx="10"/>
          </p:nvPr>
        </p:nvSpPr>
        <p:spPr/>
        <p:txBody>
          <a:bodyPr/>
          <a:lstStyle/>
          <a:p>
            <a:fld id="{B547A0CB-6707-F448-AC12-E69D65832441}" type="datetimeFigureOut">
              <a:rPr lang="en-US" smtClean="0"/>
              <a:t>10/27/20</a:t>
            </a:fld>
            <a:endParaRPr lang="en-US"/>
          </a:p>
        </p:txBody>
      </p:sp>
      <p:sp>
        <p:nvSpPr>
          <p:cNvPr id="5" name="Footer Placeholder 4">
            <a:extLst>
              <a:ext uri="{FF2B5EF4-FFF2-40B4-BE49-F238E27FC236}">
                <a16:creationId xmlns:a16="http://schemas.microsoft.com/office/drawing/2014/main" id="{AD918891-CB99-5342-81D3-7C71780253C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D1B831A-BA96-0F48-86FE-BC9440E6FFEE}"/>
              </a:ext>
            </a:extLst>
          </p:cNvPr>
          <p:cNvSpPr>
            <a:spLocks noGrp="1"/>
          </p:cNvSpPr>
          <p:nvPr>
            <p:ph type="sldNum" sz="quarter" idx="12"/>
          </p:nvPr>
        </p:nvSpPr>
        <p:spPr/>
        <p:txBody>
          <a:bodyPr/>
          <a:lstStyle/>
          <a:p>
            <a:fld id="{349D2D49-02CB-D048-BE30-ACB42EFF04F0}" type="slidenum">
              <a:rPr lang="en-US" smtClean="0"/>
              <a:t>‹#›</a:t>
            </a:fld>
            <a:endParaRPr lang="en-US"/>
          </a:p>
        </p:txBody>
      </p:sp>
    </p:spTree>
    <p:extLst>
      <p:ext uri="{BB962C8B-B14F-4D97-AF65-F5344CB8AC3E}">
        <p14:creationId xmlns:p14="http://schemas.microsoft.com/office/powerpoint/2010/main" val="23397182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84E38F9-AF6C-4941-9980-A5BFFCFC0FDD}" type="datetimeFigureOut">
              <a:rPr lang="en-US" smtClean="0"/>
              <a:t>10/27/20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876B6B4-6C0C-C944-A532-B1A0D5C67BAB}" type="slidenum">
              <a:rPr lang="en-US" smtClean="0"/>
              <a:t>‹#›</a:t>
            </a:fld>
            <a:endParaRPr lang="en-US"/>
          </a:p>
        </p:txBody>
      </p:sp>
    </p:spTree>
    <p:extLst>
      <p:ext uri="{BB962C8B-B14F-4D97-AF65-F5344CB8AC3E}">
        <p14:creationId xmlns:p14="http://schemas.microsoft.com/office/powerpoint/2010/main" val="131781235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E3CB83-A120-8D45-B4C9-214D2862E80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1301F9B-E8B2-F54C-A2D1-DE834AC66796}"/>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6FEED66-0D24-C049-836C-C8194CE86D89}"/>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8674BC1-FAC5-614F-B1EE-97AF538A581D}"/>
              </a:ext>
            </a:extLst>
          </p:cNvPr>
          <p:cNvSpPr>
            <a:spLocks noGrp="1"/>
          </p:cNvSpPr>
          <p:nvPr>
            <p:ph type="dt" sz="half" idx="10"/>
          </p:nvPr>
        </p:nvSpPr>
        <p:spPr/>
        <p:txBody>
          <a:bodyPr/>
          <a:lstStyle/>
          <a:p>
            <a:fld id="{B547A0CB-6707-F448-AC12-E69D65832441}" type="datetimeFigureOut">
              <a:rPr lang="en-US" smtClean="0"/>
              <a:t>10/27/20</a:t>
            </a:fld>
            <a:endParaRPr lang="en-US"/>
          </a:p>
        </p:txBody>
      </p:sp>
      <p:sp>
        <p:nvSpPr>
          <p:cNvPr id="6" name="Footer Placeholder 5">
            <a:extLst>
              <a:ext uri="{FF2B5EF4-FFF2-40B4-BE49-F238E27FC236}">
                <a16:creationId xmlns:a16="http://schemas.microsoft.com/office/drawing/2014/main" id="{CA28393D-9D37-D24E-A9F7-034E9549A5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5CBBD4F-8CA6-9948-AE43-5C9BA4C518F1}"/>
              </a:ext>
            </a:extLst>
          </p:cNvPr>
          <p:cNvSpPr>
            <a:spLocks noGrp="1"/>
          </p:cNvSpPr>
          <p:nvPr>
            <p:ph type="sldNum" sz="quarter" idx="12"/>
          </p:nvPr>
        </p:nvSpPr>
        <p:spPr/>
        <p:txBody>
          <a:bodyPr/>
          <a:lstStyle/>
          <a:p>
            <a:fld id="{349D2D49-02CB-D048-BE30-ACB42EFF04F0}" type="slidenum">
              <a:rPr lang="en-US" smtClean="0"/>
              <a:t>‹#›</a:t>
            </a:fld>
            <a:endParaRPr lang="en-US"/>
          </a:p>
        </p:txBody>
      </p:sp>
    </p:spTree>
    <p:extLst>
      <p:ext uri="{BB962C8B-B14F-4D97-AF65-F5344CB8AC3E}">
        <p14:creationId xmlns:p14="http://schemas.microsoft.com/office/powerpoint/2010/main" val="55231037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32041-E405-E642-8F56-EA7169AFB95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4AAA49E-992E-934D-A958-D7A18762BC8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94D09AC3-F9BA-6448-B454-EA51862E37A3}"/>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B93D2A3-A591-364D-8C96-ABBCF5E8C8C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D7F29CBD-9F07-094F-BE52-601079B4955E}"/>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5DA17DB-295C-1642-8EB0-32545B7039DE}"/>
              </a:ext>
            </a:extLst>
          </p:cNvPr>
          <p:cNvSpPr>
            <a:spLocks noGrp="1"/>
          </p:cNvSpPr>
          <p:nvPr>
            <p:ph type="dt" sz="half" idx="10"/>
          </p:nvPr>
        </p:nvSpPr>
        <p:spPr/>
        <p:txBody>
          <a:bodyPr/>
          <a:lstStyle/>
          <a:p>
            <a:fld id="{B547A0CB-6707-F448-AC12-E69D65832441}" type="datetimeFigureOut">
              <a:rPr lang="en-US" smtClean="0"/>
              <a:t>10/27/20</a:t>
            </a:fld>
            <a:endParaRPr lang="en-US"/>
          </a:p>
        </p:txBody>
      </p:sp>
      <p:sp>
        <p:nvSpPr>
          <p:cNvPr id="8" name="Footer Placeholder 7">
            <a:extLst>
              <a:ext uri="{FF2B5EF4-FFF2-40B4-BE49-F238E27FC236}">
                <a16:creationId xmlns:a16="http://schemas.microsoft.com/office/drawing/2014/main" id="{932C3794-6462-3541-84AF-BFA3EF342B0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9405F87-5B94-8047-BF2E-B49BBEA82289}"/>
              </a:ext>
            </a:extLst>
          </p:cNvPr>
          <p:cNvSpPr>
            <a:spLocks noGrp="1"/>
          </p:cNvSpPr>
          <p:nvPr>
            <p:ph type="sldNum" sz="quarter" idx="12"/>
          </p:nvPr>
        </p:nvSpPr>
        <p:spPr/>
        <p:txBody>
          <a:bodyPr/>
          <a:lstStyle/>
          <a:p>
            <a:fld id="{349D2D49-02CB-D048-BE30-ACB42EFF04F0}" type="slidenum">
              <a:rPr lang="en-US" smtClean="0"/>
              <a:t>‹#›</a:t>
            </a:fld>
            <a:endParaRPr lang="en-US"/>
          </a:p>
        </p:txBody>
      </p:sp>
    </p:spTree>
    <p:extLst>
      <p:ext uri="{BB962C8B-B14F-4D97-AF65-F5344CB8AC3E}">
        <p14:creationId xmlns:p14="http://schemas.microsoft.com/office/powerpoint/2010/main" val="253812492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C493EE-95CA-E248-B631-2C6D64CA88C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6DE0FC8-FC9F-604F-8DC5-0C7FBC1FF842}"/>
              </a:ext>
            </a:extLst>
          </p:cNvPr>
          <p:cNvSpPr>
            <a:spLocks noGrp="1"/>
          </p:cNvSpPr>
          <p:nvPr>
            <p:ph type="dt" sz="half" idx="10"/>
          </p:nvPr>
        </p:nvSpPr>
        <p:spPr/>
        <p:txBody>
          <a:bodyPr/>
          <a:lstStyle/>
          <a:p>
            <a:fld id="{B547A0CB-6707-F448-AC12-E69D65832441}" type="datetimeFigureOut">
              <a:rPr lang="en-US" smtClean="0"/>
              <a:t>10/27/20</a:t>
            </a:fld>
            <a:endParaRPr lang="en-US"/>
          </a:p>
        </p:txBody>
      </p:sp>
      <p:sp>
        <p:nvSpPr>
          <p:cNvPr id="4" name="Footer Placeholder 3">
            <a:extLst>
              <a:ext uri="{FF2B5EF4-FFF2-40B4-BE49-F238E27FC236}">
                <a16:creationId xmlns:a16="http://schemas.microsoft.com/office/drawing/2014/main" id="{48BE9588-A8B9-E940-B7AB-E9883DCF29A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89D25A9-B9AE-FC43-B324-C63E99B3CAA9}"/>
              </a:ext>
            </a:extLst>
          </p:cNvPr>
          <p:cNvSpPr>
            <a:spLocks noGrp="1"/>
          </p:cNvSpPr>
          <p:nvPr>
            <p:ph type="sldNum" sz="quarter" idx="12"/>
          </p:nvPr>
        </p:nvSpPr>
        <p:spPr/>
        <p:txBody>
          <a:bodyPr/>
          <a:lstStyle/>
          <a:p>
            <a:fld id="{349D2D49-02CB-D048-BE30-ACB42EFF04F0}" type="slidenum">
              <a:rPr lang="en-US" smtClean="0"/>
              <a:t>‹#›</a:t>
            </a:fld>
            <a:endParaRPr lang="en-US"/>
          </a:p>
        </p:txBody>
      </p:sp>
    </p:spTree>
    <p:extLst>
      <p:ext uri="{BB962C8B-B14F-4D97-AF65-F5344CB8AC3E}">
        <p14:creationId xmlns:p14="http://schemas.microsoft.com/office/powerpoint/2010/main" val="238902791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785174A-90F6-AF4F-9FC0-30CAFF9F9725}"/>
              </a:ext>
            </a:extLst>
          </p:cNvPr>
          <p:cNvSpPr>
            <a:spLocks noGrp="1"/>
          </p:cNvSpPr>
          <p:nvPr>
            <p:ph type="dt" sz="half" idx="10"/>
          </p:nvPr>
        </p:nvSpPr>
        <p:spPr/>
        <p:txBody>
          <a:bodyPr/>
          <a:lstStyle/>
          <a:p>
            <a:fld id="{B547A0CB-6707-F448-AC12-E69D65832441}" type="datetimeFigureOut">
              <a:rPr lang="en-US" smtClean="0"/>
              <a:t>10/27/20</a:t>
            </a:fld>
            <a:endParaRPr lang="en-US"/>
          </a:p>
        </p:txBody>
      </p:sp>
      <p:sp>
        <p:nvSpPr>
          <p:cNvPr id="3" name="Footer Placeholder 2">
            <a:extLst>
              <a:ext uri="{FF2B5EF4-FFF2-40B4-BE49-F238E27FC236}">
                <a16:creationId xmlns:a16="http://schemas.microsoft.com/office/drawing/2014/main" id="{29B338A9-5CE6-094C-B90B-63B1686C689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944FCD0-B984-FF4D-9E7C-8CD40F858520}"/>
              </a:ext>
            </a:extLst>
          </p:cNvPr>
          <p:cNvSpPr>
            <a:spLocks noGrp="1"/>
          </p:cNvSpPr>
          <p:nvPr>
            <p:ph type="sldNum" sz="quarter" idx="12"/>
          </p:nvPr>
        </p:nvSpPr>
        <p:spPr/>
        <p:txBody>
          <a:bodyPr/>
          <a:lstStyle/>
          <a:p>
            <a:fld id="{349D2D49-02CB-D048-BE30-ACB42EFF04F0}" type="slidenum">
              <a:rPr lang="en-US" smtClean="0"/>
              <a:t>‹#›</a:t>
            </a:fld>
            <a:endParaRPr lang="en-US"/>
          </a:p>
        </p:txBody>
      </p:sp>
    </p:spTree>
    <p:extLst>
      <p:ext uri="{BB962C8B-B14F-4D97-AF65-F5344CB8AC3E}">
        <p14:creationId xmlns:p14="http://schemas.microsoft.com/office/powerpoint/2010/main" val="167311114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22866E-F6F6-CF4C-BCB9-BCCADA2A585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2D4BDA2-A287-CA47-8C1E-DCDA75429A0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5A00034-615B-7A44-9EA8-25C96148D64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316C90B-1908-3E46-9F03-6079DBF79CB8}"/>
              </a:ext>
            </a:extLst>
          </p:cNvPr>
          <p:cNvSpPr>
            <a:spLocks noGrp="1"/>
          </p:cNvSpPr>
          <p:nvPr>
            <p:ph type="dt" sz="half" idx="10"/>
          </p:nvPr>
        </p:nvSpPr>
        <p:spPr/>
        <p:txBody>
          <a:bodyPr/>
          <a:lstStyle/>
          <a:p>
            <a:fld id="{B547A0CB-6707-F448-AC12-E69D65832441}" type="datetimeFigureOut">
              <a:rPr lang="en-US" smtClean="0"/>
              <a:t>10/27/20</a:t>
            </a:fld>
            <a:endParaRPr lang="en-US"/>
          </a:p>
        </p:txBody>
      </p:sp>
      <p:sp>
        <p:nvSpPr>
          <p:cNvPr id="6" name="Footer Placeholder 5">
            <a:extLst>
              <a:ext uri="{FF2B5EF4-FFF2-40B4-BE49-F238E27FC236}">
                <a16:creationId xmlns:a16="http://schemas.microsoft.com/office/drawing/2014/main" id="{C21CBACB-DC1C-7247-B30F-1E3C907BD27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E26DA20-D498-E94E-BF80-7772EE6C38D3}"/>
              </a:ext>
            </a:extLst>
          </p:cNvPr>
          <p:cNvSpPr>
            <a:spLocks noGrp="1"/>
          </p:cNvSpPr>
          <p:nvPr>
            <p:ph type="sldNum" sz="quarter" idx="12"/>
          </p:nvPr>
        </p:nvSpPr>
        <p:spPr/>
        <p:txBody>
          <a:bodyPr/>
          <a:lstStyle/>
          <a:p>
            <a:fld id="{349D2D49-02CB-D048-BE30-ACB42EFF04F0}" type="slidenum">
              <a:rPr lang="en-US" smtClean="0"/>
              <a:t>‹#›</a:t>
            </a:fld>
            <a:endParaRPr lang="en-US"/>
          </a:p>
        </p:txBody>
      </p:sp>
    </p:spTree>
    <p:extLst>
      <p:ext uri="{BB962C8B-B14F-4D97-AF65-F5344CB8AC3E}">
        <p14:creationId xmlns:p14="http://schemas.microsoft.com/office/powerpoint/2010/main" val="255159714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9AFD01-863B-D042-9A94-E409D2FB8CC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FCBFBE0-3B89-E549-8FED-BFADAD4F0E3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AA4E17A-035E-004A-878B-764ABC317B3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B1E8FA9F-6AC3-9D41-969B-D6BEA1F64CA9}"/>
              </a:ext>
            </a:extLst>
          </p:cNvPr>
          <p:cNvSpPr>
            <a:spLocks noGrp="1"/>
          </p:cNvSpPr>
          <p:nvPr>
            <p:ph type="dt" sz="half" idx="10"/>
          </p:nvPr>
        </p:nvSpPr>
        <p:spPr/>
        <p:txBody>
          <a:bodyPr/>
          <a:lstStyle/>
          <a:p>
            <a:fld id="{B547A0CB-6707-F448-AC12-E69D65832441}" type="datetimeFigureOut">
              <a:rPr lang="en-US" smtClean="0"/>
              <a:t>10/27/20</a:t>
            </a:fld>
            <a:endParaRPr lang="en-US"/>
          </a:p>
        </p:txBody>
      </p:sp>
      <p:sp>
        <p:nvSpPr>
          <p:cNvPr id="6" name="Footer Placeholder 5">
            <a:extLst>
              <a:ext uri="{FF2B5EF4-FFF2-40B4-BE49-F238E27FC236}">
                <a16:creationId xmlns:a16="http://schemas.microsoft.com/office/drawing/2014/main" id="{E2563734-3037-D349-AE0B-75ABBC258CB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50E9E43-FE90-0D44-8348-BE5DF0076D4D}"/>
              </a:ext>
            </a:extLst>
          </p:cNvPr>
          <p:cNvSpPr>
            <a:spLocks noGrp="1"/>
          </p:cNvSpPr>
          <p:nvPr>
            <p:ph type="sldNum" sz="quarter" idx="12"/>
          </p:nvPr>
        </p:nvSpPr>
        <p:spPr/>
        <p:txBody>
          <a:bodyPr/>
          <a:lstStyle/>
          <a:p>
            <a:fld id="{349D2D49-02CB-D048-BE30-ACB42EFF04F0}" type="slidenum">
              <a:rPr lang="en-US" smtClean="0"/>
              <a:t>‹#›</a:t>
            </a:fld>
            <a:endParaRPr lang="en-US"/>
          </a:p>
        </p:txBody>
      </p:sp>
    </p:spTree>
    <p:extLst>
      <p:ext uri="{BB962C8B-B14F-4D97-AF65-F5344CB8AC3E}">
        <p14:creationId xmlns:p14="http://schemas.microsoft.com/office/powerpoint/2010/main" val="7268124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678E36-892C-EF45-AF7D-1D61626FBF7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724CB2B-12A6-BC45-965C-9A99F8CB297C}"/>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CDBE10-00E1-4F45-9C92-7EA55FF7EE08}"/>
              </a:ext>
            </a:extLst>
          </p:cNvPr>
          <p:cNvSpPr>
            <a:spLocks noGrp="1"/>
          </p:cNvSpPr>
          <p:nvPr>
            <p:ph type="dt" sz="half" idx="10"/>
          </p:nvPr>
        </p:nvSpPr>
        <p:spPr/>
        <p:txBody>
          <a:bodyPr/>
          <a:lstStyle/>
          <a:p>
            <a:fld id="{B547A0CB-6707-F448-AC12-E69D65832441}" type="datetimeFigureOut">
              <a:rPr lang="en-US" smtClean="0"/>
              <a:t>10/27/20</a:t>
            </a:fld>
            <a:endParaRPr lang="en-US"/>
          </a:p>
        </p:txBody>
      </p:sp>
      <p:sp>
        <p:nvSpPr>
          <p:cNvPr id="5" name="Footer Placeholder 4">
            <a:extLst>
              <a:ext uri="{FF2B5EF4-FFF2-40B4-BE49-F238E27FC236}">
                <a16:creationId xmlns:a16="http://schemas.microsoft.com/office/drawing/2014/main" id="{D2D0DFE8-A5D1-3747-9403-4DFAF23F933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8DBAB40-6C51-2948-850C-43E6FEF05215}"/>
              </a:ext>
            </a:extLst>
          </p:cNvPr>
          <p:cNvSpPr>
            <a:spLocks noGrp="1"/>
          </p:cNvSpPr>
          <p:nvPr>
            <p:ph type="sldNum" sz="quarter" idx="12"/>
          </p:nvPr>
        </p:nvSpPr>
        <p:spPr/>
        <p:txBody>
          <a:bodyPr/>
          <a:lstStyle/>
          <a:p>
            <a:fld id="{349D2D49-02CB-D048-BE30-ACB42EFF04F0}" type="slidenum">
              <a:rPr lang="en-US" smtClean="0"/>
              <a:t>‹#›</a:t>
            </a:fld>
            <a:endParaRPr lang="en-US"/>
          </a:p>
        </p:txBody>
      </p:sp>
    </p:spTree>
    <p:extLst>
      <p:ext uri="{BB962C8B-B14F-4D97-AF65-F5344CB8AC3E}">
        <p14:creationId xmlns:p14="http://schemas.microsoft.com/office/powerpoint/2010/main" val="33277454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5C57E67-C635-0749-8FE4-5340176E33A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857282B-A6AF-2D4A-A7BA-C41F1B7F11F4}"/>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B156BC2-C57E-D84D-BC8E-C24FF147F1B0}"/>
              </a:ext>
            </a:extLst>
          </p:cNvPr>
          <p:cNvSpPr>
            <a:spLocks noGrp="1"/>
          </p:cNvSpPr>
          <p:nvPr>
            <p:ph type="dt" sz="half" idx="10"/>
          </p:nvPr>
        </p:nvSpPr>
        <p:spPr/>
        <p:txBody>
          <a:bodyPr/>
          <a:lstStyle/>
          <a:p>
            <a:fld id="{B547A0CB-6707-F448-AC12-E69D65832441}" type="datetimeFigureOut">
              <a:rPr lang="en-US" smtClean="0"/>
              <a:t>10/27/20</a:t>
            </a:fld>
            <a:endParaRPr lang="en-US"/>
          </a:p>
        </p:txBody>
      </p:sp>
      <p:sp>
        <p:nvSpPr>
          <p:cNvPr id="5" name="Footer Placeholder 4">
            <a:extLst>
              <a:ext uri="{FF2B5EF4-FFF2-40B4-BE49-F238E27FC236}">
                <a16:creationId xmlns:a16="http://schemas.microsoft.com/office/drawing/2014/main" id="{3A913758-D16A-E64B-BA4F-99E2E4DB43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011BED-48C9-8444-BC80-7485DA756046}"/>
              </a:ext>
            </a:extLst>
          </p:cNvPr>
          <p:cNvSpPr>
            <a:spLocks noGrp="1"/>
          </p:cNvSpPr>
          <p:nvPr>
            <p:ph type="sldNum" sz="quarter" idx="12"/>
          </p:nvPr>
        </p:nvSpPr>
        <p:spPr/>
        <p:txBody>
          <a:bodyPr/>
          <a:lstStyle/>
          <a:p>
            <a:fld id="{349D2D49-02CB-D048-BE30-ACB42EFF04F0}" type="slidenum">
              <a:rPr lang="en-US" smtClean="0"/>
              <a:t>‹#›</a:t>
            </a:fld>
            <a:endParaRPr lang="en-US"/>
          </a:p>
        </p:txBody>
      </p:sp>
    </p:spTree>
    <p:extLst>
      <p:ext uri="{BB962C8B-B14F-4D97-AF65-F5344CB8AC3E}">
        <p14:creationId xmlns:p14="http://schemas.microsoft.com/office/powerpoint/2010/main" val="41628880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84E38F9-AF6C-4941-9980-A5BFFCFC0FDD}" type="datetimeFigureOut">
              <a:rPr lang="en-US" smtClean="0"/>
              <a:t>10/27/20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876B6B4-6C0C-C944-A532-B1A0D5C67BAB}" type="slidenum">
              <a:rPr lang="en-US" smtClean="0"/>
              <a:t>‹#›</a:t>
            </a:fld>
            <a:endParaRPr lang="en-US"/>
          </a:p>
        </p:txBody>
      </p:sp>
    </p:spTree>
    <p:extLst>
      <p:ext uri="{BB962C8B-B14F-4D97-AF65-F5344CB8AC3E}">
        <p14:creationId xmlns:p14="http://schemas.microsoft.com/office/powerpoint/2010/main" val="14733485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84E38F9-AF6C-4941-9980-A5BFFCFC0FDD}" type="datetimeFigureOut">
              <a:rPr lang="en-US" smtClean="0"/>
              <a:t>10/27/20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876B6B4-6C0C-C944-A532-B1A0D5C67BAB}" type="slidenum">
              <a:rPr lang="en-US" smtClean="0"/>
              <a:t>‹#›</a:t>
            </a:fld>
            <a:endParaRPr lang="en-US"/>
          </a:p>
        </p:txBody>
      </p:sp>
    </p:spTree>
    <p:extLst>
      <p:ext uri="{BB962C8B-B14F-4D97-AF65-F5344CB8AC3E}">
        <p14:creationId xmlns:p14="http://schemas.microsoft.com/office/powerpoint/2010/main" val="20826803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84E38F9-AF6C-4941-9980-A5BFFCFC0FDD}" type="datetimeFigureOut">
              <a:rPr lang="en-US" smtClean="0"/>
              <a:t>10/27/20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876B6B4-6C0C-C944-A532-B1A0D5C67BAB}" type="slidenum">
              <a:rPr lang="en-US" smtClean="0"/>
              <a:t>‹#›</a:t>
            </a:fld>
            <a:endParaRPr lang="en-US"/>
          </a:p>
        </p:txBody>
      </p:sp>
    </p:spTree>
    <p:extLst>
      <p:ext uri="{BB962C8B-B14F-4D97-AF65-F5344CB8AC3E}">
        <p14:creationId xmlns:p14="http://schemas.microsoft.com/office/powerpoint/2010/main" val="17728648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84E38F9-AF6C-4941-9980-A5BFFCFC0FDD}" type="datetimeFigureOut">
              <a:rPr lang="en-US" smtClean="0"/>
              <a:t>10/27/20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876B6B4-6C0C-C944-A532-B1A0D5C67BAB}" type="slidenum">
              <a:rPr lang="en-US" smtClean="0"/>
              <a:t>‹#›</a:t>
            </a:fld>
            <a:endParaRPr lang="en-US"/>
          </a:p>
        </p:txBody>
      </p:sp>
    </p:spTree>
    <p:extLst>
      <p:ext uri="{BB962C8B-B14F-4D97-AF65-F5344CB8AC3E}">
        <p14:creationId xmlns:p14="http://schemas.microsoft.com/office/powerpoint/2010/main" val="2043351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84E38F9-AF6C-4941-9980-A5BFFCFC0FDD}" type="datetimeFigureOut">
              <a:rPr lang="en-US" smtClean="0"/>
              <a:t>10/27/20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876B6B4-6C0C-C944-A532-B1A0D5C67BAB}" type="slidenum">
              <a:rPr lang="en-US" smtClean="0"/>
              <a:t>‹#›</a:t>
            </a:fld>
            <a:endParaRPr lang="en-US"/>
          </a:p>
        </p:txBody>
      </p:sp>
    </p:spTree>
    <p:extLst>
      <p:ext uri="{BB962C8B-B14F-4D97-AF65-F5344CB8AC3E}">
        <p14:creationId xmlns:p14="http://schemas.microsoft.com/office/powerpoint/2010/main" val="4352371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84E38F9-AF6C-4941-9980-A5BFFCFC0FDD}" type="datetimeFigureOut">
              <a:rPr lang="en-US" smtClean="0"/>
              <a:t>10/27/20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876B6B4-6C0C-C944-A532-B1A0D5C67BAB}" type="slidenum">
              <a:rPr lang="en-US" smtClean="0"/>
              <a:t>‹#›</a:t>
            </a:fld>
            <a:endParaRPr lang="en-US"/>
          </a:p>
        </p:txBody>
      </p:sp>
    </p:spTree>
    <p:extLst>
      <p:ext uri="{BB962C8B-B14F-4D97-AF65-F5344CB8AC3E}">
        <p14:creationId xmlns:p14="http://schemas.microsoft.com/office/powerpoint/2010/main" val="7022851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84E38F9-AF6C-4941-9980-A5BFFCFC0FDD}" type="datetimeFigureOut">
              <a:rPr lang="en-US" smtClean="0"/>
              <a:t>10/27/20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876B6B4-6C0C-C944-A532-B1A0D5C67BAB}" type="slidenum">
              <a:rPr lang="en-US" smtClean="0"/>
              <a:t>‹#›</a:t>
            </a:fld>
            <a:endParaRPr lang="en-US"/>
          </a:p>
        </p:txBody>
      </p:sp>
    </p:spTree>
    <p:extLst>
      <p:ext uri="{BB962C8B-B14F-4D97-AF65-F5344CB8AC3E}">
        <p14:creationId xmlns:p14="http://schemas.microsoft.com/office/powerpoint/2010/main" val="7356190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4.xml"/><Relationship Id="rId7" Type="http://schemas.openxmlformats.org/officeDocument/2006/relationships/image" Target="../media/image1.jpg"/><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theme" Target="../theme/theme2.xml"/><Relationship Id="rId5" Type="http://schemas.openxmlformats.org/officeDocument/2006/relationships/slideLayout" Target="../slideLayouts/slideLayout16.xml"/><Relationship Id="rId4" Type="http://schemas.openxmlformats.org/officeDocument/2006/relationships/slideLayout" Target="../slideLayouts/slideLayout1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4.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theme" Target="../theme/theme3.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84E38F9-AF6C-4941-9980-A5BFFCFC0FDD}" type="datetimeFigureOut">
              <a:rPr lang="en-US" smtClean="0"/>
              <a:t>10/27/20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876B6B4-6C0C-C944-A532-B1A0D5C67BAB}" type="slidenum">
              <a:rPr lang="en-US" smtClean="0"/>
              <a:t>‹#›</a:t>
            </a:fld>
            <a:endParaRPr lang="en-US"/>
          </a:p>
        </p:txBody>
      </p:sp>
    </p:spTree>
    <p:extLst>
      <p:ext uri="{BB962C8B-B14F-4D97-AF65-F5344CB8AC3E}">
        <p14:creationId xmlns:p14="http://schemas.microsoft.com/office/powerpoint/2010/main" val="142907060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0"/>
            <a:ext cx="12192000" cy="6858000"/>
          </a:xfrm>
          <a:prstGeom prst="rect">
            <a:avLst/>
          </a:prstGeom>
          <a:blipFill>
            <a:blip r:embed="rId7" cstate="print"/>
            <a:stretch>
              <a:fillRect/>
            </a:stretch>
          </a:blipFill>
        </p:spPr>
        <p:txBody>
          <a:bodyPr wrap="square" lIns="0" tIns="0" rIns="0" bIns="0" rtlCol="0"/>
          <a:lstStyle/>
          <a:p>
            <a:endParaRPr sz="1266"/>
          </a:p>
        </p:txBody>
      </p:sp>
      <p:sp>
        <p:nvSpPr>
          <p:cNvPr id="2" name="Holder 2"/>
          <p:cNvSpPr>
            <a:spLocks noGrp="1"/>
          </p:cNvSpPr>
          <p:nvPr>
            <p:ph type="title"/>
          </p:nvPr>
        </p:nvSpPr>
        <p:spPr>
          <a:xfrm>
            <a:off x="2835348" y="598289"/>
            <a:ext cx="6521303" cy="1107996"/>
          </a:xfrm>
          <a:prstGeom prst="rect">
            <a:avLst/>
          </a:prstGeom>
        </p:spPr>
        <p:txBody>
          <a:bodyPr wrap="square" lIns="0" tIns="0" rIns="0" bIns="0">
            <a:spAutoFit/>
          </a:bodyPr>
          <a:lstStyle>
            <a:lvl1pPr>
              <a:defRPr sz="7200" b="0" i="0">
                <a:solidFill>
                  <a:schemeClr val="bg1"/>
                </a:solidFill>
                <a:latin typeface="Arial"/>
                <a:cs typeface="Arial"/>
              </a:defRPr>
            </a:lvl1pPr>
          </a:lstStyle>
          <a:p>
            <a:endParaRPr/>
          </a:p>
        </p:txBody>
      </p:sp>
      <p:sp>
        <p:nvSpPr>
          <p:cNvPr id="3" name="Holder 3"/>
          <p:cNvSpPr>
            <a:spLocks noGrp="1"/>
          </p:cNvSpPr>
          <p:nvPr>
            <p:ph type="body" idx="1"/>
          </p:nvPr>
        </p:nvSpPr>
        <p:spPr>
          <a:xfrm>
            <a:off x="1435298" y="2393156"/>
            <a:ext cx="9321403" cy="646331"/>
          </a:xfrm>
          <a:prstGeom prst="rect">
            <a:avLst/>
          </a:prstGeom>
        </p:spPr>
        <p:txBody>
          <a:bodyPr wrap="square" lIns="0" tIns="0" rIns="0" bIns="0">
            <a:spAutoFit/>
          </a:bodyPr>
          <a:lstStyle>
            <a:lvl1pPr>
              <a:defRPr sz="4200" b="0" i="0">
                <a:solidFill>
                  <a:schemeClr val="bg1"/>
                </a:solidFill>
                <a:latin typeface="Arial"/>
                <a:cs typeface="Arial"/>
              </a:defRPr>
            </a:lvl1pPr>
          </a:lstStyle>
          <a:p>
            <a:endParaRPr/>
          </a:p>
        </p:txBody>
      </p:sp>
      <p:sp>
        <p:nvSpPr>
          <p:cNvPr id="4" name="Holder 4"/>
          <p:cNvSpPr>
            <a:spLocks noGrp="1"/>
          </p:cNvSpPr>
          <p:nvPr>
            <p:ph type="ftr" sz="quarter" idx="5"/>
          </p:nvPr>
        </p:nvSpPr>
        <p:spPr>
          <a:xfrm>
            <a:off x="4145280" y="6377940"/>
            <a:ext cx="3901440" cy="276999"/>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276999"/>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10/27/20</a:t>
            </a:fld>
            <a:endParaRPr lang="en-US"/>
          </a:p>
        </p:txBody>
      </p:sp>
      <p:sp>
        <p:nvSpPr>
          <p:cNvPr id="6" name="Holder 6"/>
          <p:cNvSpPr>
            <a:spLocks noGrp="1"/>
          </p:cNvSpPr>
          <p:nvPr>
            <p:ph type="sldNum" sz="quarter" idx="7"/>
          </p:nvPr>
        </p:nvSpPr>
        <p:spPr>
          <a:xfrm>
            <a:off x="8778240" y="6377940"/>
            <a:ext cx="2804160" cy="276999"/>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78201997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321457">
        <a:defRPr>
          <a:latin typeface="+mn-lt"/>
          <a:ea typeface="+mn-ea"/>
          <a:cs typeface="+mn-cs"/>
        </a:defRPr>
      </a:lvl2pPr>
      <a:lvl3pPr marL="642915">
        <a:defRPr>
          <a:latin typeface="+mn-lt"/>
          <a:ea typeface="+mn-ea"/>
          <a:cs typeface="+mn-cs"/>
        </a:defRPr>
      </a:lvl3pPr>
      <a:lvl4pPr marL="964372">
        <a:defRPr>
          <a:latin typeface="+mn-lt"/>
          <a:ea typeface="+mn-ea"/>
          <a:cs typeface="+mn-cs"/>
        </a:defRPr>
      </a:lvl4pPr>
      <a:lvl5pPr marL="1285829">
        <a:defRPr>
          <a:latin typeface="+mn-lt"/>
          <a:ea typeface="+mn-ea"/>
          <a:cs typeface="+mn-cs"/>
        </a:defRPr>
      </a:lvl5pPr>
      <a:lvl6pPr marL="1607287">
        <a:defRPr>
          <a:latin typeface="+mn-lt"/>
          <a:ea typeface="+mn-ea"/>
          <a:cs typeface="+mn-cs"/>
        </a:defRPr>
      </a:lvl6pPr>
      <a:lvl7pPr marL="1928744">
        <a:defRPr>
          <a:latin typeface="+mn-lt"/>
          <a:ea typeface="+mn-ea"/>
          <a:cs typeface="+mn-cs"/>
        </a:defRPr>
      </a:lvl7pPr>
      <a:lvl8pPr marL="2250201">
        <a:defRPr>
          <a:latin typeface="+mn-lt"/>
          <a:ea typeface="+mn-ea"/>
          <a:cs typeface="+mn-cs"/>
        </a:defRPr>
      </a:lvl8pPr>
      <a:lvl9pPr marL="2571659">
        <a:defRPr>
          <a:latin typeface="+mn-lt"/>
          <a:ea typeface="+mn-ea"/>
          <a:cs typeface="+mn-cs"/>
        </a:defRPr>
      </a:lvl9pPr>
    </p:bodyStyle>
    <p:otherStyle>
      <a:lvl1pPr marL="0">
        <a:defRPr>
          <a:latin typeface="+mn-lt"/>
          <a:ea typeface="+mn-ea"/>
          <a:cs typeface="+mn-cs"/>
        </a:defRPr>
      </a:lvl1pPr>
      <a:lvl2pPr marL="321457">
        <a:defRPr>
          <a:latin typeface="+mn-lt"/>
          <a:ea typeface="+mn-ea"/>
          <a:cs typeface="+mn-cs"/>
        </a:defRPr>
      </a:lvl2pPr>
      <a:lvl3pPr marL="642915">
        <a:defRPr>
          <a:latin typeface="+mn-lt"/>
          <a:ea typeface="+mn-ea"/>
          <a:cs typeface="+mn-cs"/>
        </a:defRPr>
      </a:lvl3pPr>
      <a:lvl4pPr marL="964372">
        <a:defRPr>
          <a:latin typeface="+mn-lt"/>
          <a:ea typeface="+mn-ea"/>
          <a:cs typeface="+mn-cs"/>
        </a:defRPr>
      </a:lvl4pPr>
      <a:lvl5pPr marL="1285829">
        <a:defRPr>
          <a:latin typeface="+mn-lt"/>
          <a:ea typeface="+mn-ea"/>
          <a:cs typeface="+mn-cs"/>
        </a:defRPr>
      </a:lvl5pPr>
      <a:lvl6pPr marL="1607287">
        <a:defRPr>
          <a:latin typeface="+mn-lt"/>
          <a:ea typeface="+mn-ea"/>
          <a:cs typeface="+mn-cs"/>
        </a:defRPr>
      </a:lvl6pPr>
      <a:lvl7pPr marL="1928744">
        <a:defRPr>
          <a:latin typeface="+mn-lt"/>
          <a:ea typeface="+mn-ea"/>
          <a:cs typeface="+mn-cs"/>
        </a:defRPr>
      </a:lvl7pPr>
      <a:lvl8pPr marL="2250201">
        <a:defRPr>
          <a:latin typeface="+mn-lt"/>
          <a:ea typeface="+mn-ea"/>
          <a:cs typeface="+mn-cs"/>
        </a:defRPr>
      </a:lvl8pPr>
      <a:lvl9pPr marL="2571659">
        <a:defRPr>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1F1EC47-D99F-0047-967F-C5943E4D4B6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FD75158-7F36-2743-A7AA-4471684865C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378E0F3-9D94-034E-8E49-DF9FFF2C87A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547A0CB-6707-F448-AC12-E69D65832441}" type="datetimeFigureOut">
              <a:rPr lang="en-US" smtClean="0"/>
              <a:t>10/27/20</a:t>
            </a:fld>
            <a:endParaRPr lang="en-US"/>
          </a:p>
        </p:txBody>
      </p:sp>
      <p:sp>
        <p:nvSpPr>
          <p:cNvPr id="5" name="Footer Placeholder 4">
            <a:extLst>
              <a:ext uri="{FF2B5EF4-FFF2-40B4-BE49-F238E27FC236}">
                <a16:creationId xmlns:a16="http://schemas.microsoft.com/office/drawing/2014/main" id="{F2063CB5-1D63-1C43-8E1D-39AD17DD618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C212A63-9E81-654F-BB67-8639667458A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49D2D49-02CB-D048-BE30-ACB42EFF04F0}" type="slidenum">
              <a:rPr lang="en-US" smtClean="0"/>
              <a:t>‹#›</a:t>
            </a:fld>
            <a:endParaRPr lang="en-US"/>
          </a:p>
        </p:txBody>
      </p:sp>
    </p:spTree>
    <p:extLst>
      <p:ext uri="{BB962C8B-B14F-4D97-AF65-F5344CB8AC3E}">
        <p14:creationId xmlns:p14="http://schemas.microsoft.com/office/powerpoint/2010/main" val="1579163574"/>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image" Target="../media/image16.tif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image" Target="../media/image18.tif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0.tif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2.tif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24.png"/></Relationships>
</file>

<file path=ppt/slides/_rels/slide34.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CSE518A: Office Hour (till 4pm)</a:t>
            </a:r>
          </a:p>
        </p:txBody>
      </p:sp>
      <p:sp>
        <p:nvSpPr>
          <p:cNvPr id="3" name="Content Placeholder 2"/>
          <p:cNvSpPr>
            <a:spLocks noGrp="1"/>
          </p:cNvSpPr>
          <p:nvPr>
            <p:ph idx="1"/>
          </p:nvPr>
        </p:nvSpPr>
        <p:spPr/>
        <p:txBody>
          <a:bodyPr/>
          <a:lstStyle/>
          <a:p>
            <a:endParaRPr lang="en-US" dirty="0"/>
          </a:p>
        </p:txBody>
      </p:sp>
    </p:spTree>
    <p:extLst>
      <p:ext uri="{BB962C8B-B14F-4D97-AF65-F5344CB8AC3E}">
        <p14:creationId xmlns:p14="http://schemas.microsoft.com/office/powerpoint/2010/main" val="6130665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Real-time Crowdsourcing: How</a:t>
            </a:r>
          </a:p>
        </p:txBody>
      </p:sp>
      <p:sp>
        <p:nvSpPr>
          <p:cNvPr id="3" name="Content Placeholder 2"/>
          <p:cNvSpPr>
            <a:spLocks noGrp="1"/>
          </p:cNvSpPr>
          <p:nvPr>
            <p:ph idx="1"/>
          </p:nvPr>
        </p:nvSpPr>
        <p:spPr>
          <a:xfrm>
            <a:off x="838200" y="1825624"/>
            <a:ext cx="10515600" cy="4870597"/>
          </a:xfrm>
        </p:spPr>
        <p:txBody>
          <a:bodyPr/>
          <a:lstStyle/>
          <a:p>
            <a:r>
              <a:rPr lang="en-US" dirty="0"/>
              <a:t>Retainer models</a:t>
            </a:r>
          </a:p>
          <a:p>
            <a:pPr lvl="1"/>
            <a:r>
              <a:rPr lang="en-US" dirty="0"/>
              <a:t>Pay workers to wait</a:t>
            </a:r>
          </a:p>
          <a:p>
            <a:pPr lvl="1"/>
            <a:r>
              <a:rPr lang="en-US" dirty="0"/>
              <a:t>Better interface design (alerts)</a:t>
            </a:r>
          </a:p>
          <a:p>
            <a:pPr lvl="1"/>
            <a:endParaRPr lang="en-US" dirty="0"/>
          </a:p>
        </p:txBody>
      </p:sp>
      <p:pic>
        <p:nvPicPr>
          <p:cNvPr id="4" name="Picture 3"/>
          <p:cNvPicPr>
            <a:picLocks noChangeAspect="1"/>
          </p:cNvPicPr>
          <p:nvPr/>
        </p:nvPicPr>
        <p:blipFill>
          <a:blip r:embed="rId2"/>
          <a:stretch>
            <a:fillRect/>
          </a:stretch>
        </p:blipFill>
        <p:spPr>
          <a:xfrm>
            <a:off x="1561513" y="3143363"/>
            <a:ext cx="6850967" cy="3595062"/>
          </a:xfrm>
          <a:prstGeom prst="rect">
            <a:avLst/>
          </a:prstGeom>
        </p:spPr>
      </p:pic>
    </p:spTree>
    <p:extLst>
      <p:ext uri="{BB962C8B-B14F-4D97-AF65-F5344CB8AC3E}">
        <p14:creationId xmlns:p14="http://schemas.microsoft.com/office/powerpoint/2010/main" val="1635723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Real-time Crowdsourcing: How</a:t>
            </a:r>
          </a:p>
        </p:txBody>
      </p:sp>
      <p:sp>
        <p:nvSpPr>
          <p:cNvPr id="3" name="Content Placeholder 2"/>
          <p:cNvSpPr>
            <a:spLocks noGrp="1"/>
          </p:cNvSpPr>
          <p:nvPr>
            <p:ph idx="1"/>
          </p:nvPr>
        </p:nvSpPr>
        <p:spPr/>
        <p:txBody>
          <a:bodyPr/>
          <a:lstStyle/>
          <a:p>
            <a:r>
              <a:rPr lang="en-US" dirty="0"/>
              <a:t>Rapid refinement</a:t>
            </a:r>
          </a:p>
          <a:p>
            <a:pPr lvl="1"/>
            <a:r>
              <a:rPr lang="en-US" dirty="0"/>
              <a:t>Using AI to help focus on more “important” tasks</a:t>
            </a:r>
          </a:p>
          <a:p>
            <a:pPr lvl="1"/>
            <a:endParaRPr lang="en-US" dirty="0"/>
          </a:p>
          <a:p>
            <a:pPr lvl="1"/>
            <a:endParaRPr lang="en-US" dirty="0"/>
          </a:p>
        </p:txBody>
      </p:sp>
      <p:pic>
        <p:nvPicPr>
          <p:cNvPr id="4" name="Picture 3"/>
          <p:cNvPicPr>
            <a:picLocks noChangeAspect="1"/>
          </p:cNvPicPr>
          <p:nvPr/>
        </p:nvPicPr>
        <p:blipFill>
          <a:blip r:embed="rId2"/>
          <a:stretch>
            <a:fillRect/>
          </a:stretch>
        </p:blipFill>
        <p:spPr>
          <a:xfrm>
            <a:off x="1533377" y="2698277"/>
            <a:ext cx="5102829" cy="4033114"/>
          </a:xfrm>
          <a:prstGeom prst="rect">
            <a:avLst/>
          </a:prstGeom>
        </p:spPr>
      </p:pic>
      <p:sp>
        <p:nvSpPr>
          <p:cNvPr id="5" name="Rounded Rectangle 4">
            <a:extLst>
              <a:ext uri="{FF2B5EF4-FFF2-40B4-BE49-F238E27FC236}">
                <a16:creationId xmlns:a16="http://schemas.microsoft.com/office/drawing/2014/main" id="{815B9F63-4AA4-744F-B60B-D83EF1813875}"/>
              </a:ext>
            </a:extLst>
          </p:cNvPr>
          <p:cNvSpPr/>
          <p:nvPr/>
        </p:nvSpPr>
        <p:spPr>
          <a:xfrm>
            <a:off x="7445682" y="3048794"/>
            <a:ext cx="3694758" cy="10126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We might apply similar ideas for annotation tasks.</a:t>
            </a:r>
          </a:p>
        </p:txBody>
      </p:sp>
    </p:spTree>
    <p:extLst>
      <p:ext uri="{BB962C8B-B14F-4D97-AF65-F5344CB8AC3E}">
        <p14:creationId xmlns:p14="http://schemas.microsoft.com/office/powerpoint/2010/main" val="797270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Real-time Crowdsourcing: How</a:t>
            </a:r>
          </a:p>
        </p:txBody>
      </p:sp>
      <p:sp>
        <p:nvSpPr>
          <p:cNvPr id="5" name="Content Placeholder 4"/>
          <p:cNvSpPr>
            <a:spLocks noGrp="1"/>
          </p:cNvSpPr>
          <p:nvPr>
            <p:ph idx="1"/>
          </p:nvPr>
        </p:nvSpPr>
        <p:spPr/>
        <p:txBody>
          <a:bodyPr/>
          <a:lstStyle/>
          <a:p>
            <a:r>
              <a:rPr lang="en-US" dirty="0"/>
              <a:t>Predict the need </a:t>
            </a:r>
            <a:r>
              <a:rPr lang="en-US" dirty="0">
                <a:solidFill>
                  <a:schemeClr val="bg1">
                    <a:lumMod val="50000"/>
                  </a:schemeClr>
                </a:solidFill>
              </a:rPr>
              <a:t>[</a:t>
            </a:r>
            <a:r>
              <a:rPr lang="en-US" dirty="0" err="1">
                <a:solidFill>
                  <a:schemeClr val="bg1">
                    <a:lumMod val="50000"/>
                  </a:schemeClr>
                </a:solidFill>
              </a:rPr>
              <a:t>Bigham</a:t>
            </a:r>
            <a:r>
              <a:rPr lang="en-US" dirty="0">
                <a:solidFill>
                  <a:schemeClr val="bg1">
                    <a:lumMod val="50000"/>
                  </a:schemeClr>
                </a:solidFill>
              </a:rPr>
              <a:t> et al., UIST 2010]</a:t>
            </a:r>
          </a:p>
          <a:p>
            <a:pPr lvl="1"/>
            <a:r>
              <a:rPr lang="en-US" dirty="0"/>
              <a:t>Tasks involve a sequence of actions</a:t>
            </a:r>
          </a:p>
          <a:p>
            <a:pPr lvl="1"/>
            <a:r>
              <a:rPr lang="en-US" dirty="0"/>
              <a:t>Start recruiting the crowd before they are needed</a:t>
            </a:r>
          </a:p>
        </p:txBody>
      </p:sp>
      <p:pic>
        <p:nvPicPr>
          <p:cNvPr id="7" name="Picture 6"/>
          <p:cNvPicPr>
            <a:picLocks noChangeAspect="1"/>
          </p:cNvPicPr>
          <p:nvPr/>
        </p:nvPicPr>
        <p:blipFill>
          <a:blip r:embed="rId2"/>
          <a:stretch>
            <a:fillRect/>
          </a:stretch>
        </p:blipFill>
        <p:spPr>
          <a:xfrm>
            <a:off x="1575582" y="3164194"/>
            <a:ext cx="10616418" cy="721021"/>
          </a:xfrm>
          <a:prstGeom prst="rect">
            <a:avLst/>
          </a:prstGeom>
        </p:spPr>
      </p:pic>
    </p:spTree>
    <p:extLst>
      <p:ext uri="{BB962C8B-B14F-4D97-AF65-F5344CB8AC3E}">
        <p14:creationId xmlns:p14="http://schemas.microsoft.com/office/powerpoint/2010/main" val="2087272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Real-time Crowdsourcing: What</a:t>
            </a:r>
          </a:p>
        </p:txBody>
      </p:sp>
      <p:pic>
        <p:nvPicPr>
          <p:cNvPr id="3" name="Picture 2"/>
          <p:cNvPicPr>
            <a:picLocks noChangeAspect="1"/>
          </p:cNvPicPr>
          <p:nvPr/>
        </p:nvPicPr>
        <p:blipFill>
          <a:blip r:embed="rId2"/>
          <a:stretch>
            <a:fillRect/>
          </a:stretch>
        </p:blipFill>
        <p:spPr>
          <a:xfrm>
            <a:off x="838200" y="1521383"/>
            <a:ext cx="7641345" cy="5210008"/>
          </a:xfrm>
          <a:prstGeom prst="rect">
            <a:avLst/>
          </a:prstGeom>
        </p:spPr>
      </p:pic>
    </p:spTree>
    <p:extLst>
      <p:ext uri="{BB962C8B-B14F-4D97-AF65-F5344CB8AC3E}">
        <p14:creationId xmlns:p14="http://schemas.microsoft.com/office/powerpoint/2010/main" val="783722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Real-time Crowdsourcing: What</a:t>
            </a:r>
          </a:p>
        </p:txBody>
      </p:sp>
      <p:pic>
        <p:nvPicPr>
          <p:cNvPr id="4" name="Picture 3"/>
          <p:cNvPicPr>
            <a:picLocks noChangeAspect="1"/>
          </p:cNvPicPr>
          <p:nvPr/>
        </p:nvPicPr>
        <p:blipFill>
          <a:blip r:embed="rId2"/>
          <a:stretch>
            <a:fillRect/>
          </a:stretch>
        </p:blipFill>
        <p:spPr>
          <a:xfrm>
            <a:off x="1026941" y="1876871"/>
            <a:ext cx="7915422" cy="4426896"/>
          </a:xfrm>
          <a:prstGeom prst="rect">
            <a:avLst/>
          </a:prstGeom>
        </p:spPr>
      </p:pic>
    </p:spTree>
    <p:extLst>
      <p:ext uri="{BB962C8B-B14F-4D97-AF65-F5344CB8AC3E}">
        <p14:creationId xmlns:p14="http://schemas.microsoft.com/office/powerpoint/2010/main" val="20686430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Real-time Crowdsourcing: What</a:t>
            </a:r>
          </a:p>
        </p:txBody>
      </p:sp>
      <p:pic>
        <p:nvPicPr>
          <p:cNvPr id="3" name="Picture 2"/>
          <p:cNvPicPr>
            <a:picLocks noChangeAspect="1"/>
          </p:cNvPicPr>
          <p:nvPr/>
        </p:nvPicPr>
        <p:blipFill>
          <a:blip r:embed="rId2"/>
          <a:stretch>
            <a:fillRect/>
          </a:stretch>
        </p:blipFill>
        <p:spPr>
          <a:xfrm>
            <a:off x="838200" y="1936586"/>
            <a:ext cx="10757095" cy="3963720"/>
          </a:xfrm>
          <a:prstGeom prst="rect">
            <a:avLst/>
          </a:prstGeom>
        </p:spPr>
      </p:pic>
    </p:spTree>
    <p:extLst>
      <p:ext uri="{BB962C8B-B14F-4D97-AF65-F5344CB8AC3E}">
        <p14:creationId xmlns:p14="http://schemas.microsoft.com/office/powerpoint/2010/main" val="7339181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Discussion</a:t>
            </a:r>
          </a:p>
        </p:txBody>
      </p:sp>
      <p:sp>
        <p:nvSpPr>
          <p:cNvPr id="3" name="Content Placeholder 2"/>
          <p:cNvSpPr>
            <a:spLocks noGrp="1"/>
          </p:cNvSpPr>
          <p:nvPr>
            <p:ph idx="1"/>
          </p:nvPr>
        </p:nvSpPr>
        <p:spPr/>
        <p:txBody>
          <a:bodyPr/>
          <a:lstStyle/>
          <a:p>
            <a:r>
              <a:rPr lang="en-US" dirty="0"/>
              <a:t>Review questions</a:t>
            </a:r>
          </a:p>
          <a:p>
            <a:pPr lvl="1"/>
            <a:r>
              <a:rPr lang="en-US" dirty="0"/>
              <a:t>What are the other applications that could benefit with real-time crowdsourcing?</a:t>
            </a:r>
          </a:p>
          <a:p>
            <a:pPr lvl="1"/>
            <a:r>
              <a:rPr lang="en-US" dirty="0"/>
              <a:t>What do you think workers' opinions would be on the retainer model? What kind of worker population do you think this method would attract? And what might be the impacts to the data?</a:t>
            </a:r>
          </a:p>
          <a:p>
            <a:endParaRPr lang="en-US" dirty="0"/>
          </a:p>
          <a:p>
            <a:r>
              <a:rPr lang="en-US" dirty="0"/>
              <a:t>Criticisms/improvements on the approaches they take?</a:t>
            </a:r>
          </a:p>
          <a:p>
            <a:r>
              <a:rPr lang="en-US" dirty="0"/>
              <a:t>Other approaches to enable/improve real-time crowdsourcing?</a:t>
            </a:r>
          </a:p>
        </p:txBody>
      </p:sp>
    </p:spTree>
    <p:extLst>
      <p:ext uri="{BB962C8B-B14F-4D97-AF65-F5344CB8AC3E}">
        <p14:creationId xmlns:p14="http://schemas.microsoft.com/office/powerpoint/2010/main" val="14472277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Few More Applications</a:t>
            </a:r>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3251975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365125"/>
            <a:ext cx="11203745" cy="1325563"/>
          </a:xfrm>
        </p:spPr>
        <p:txBody>
          <a:bodyPr/>
          <a:lstStyle/>
          <a:p>
            <a:r>
              <a:rPr lang="en-US" dirty="0" err="1"/>
              <a:t>VizWiz</a:t>
            </a:r>
            <a:r>
              <a:rPr lang="en-US" dirty="0"/>
              <a:t> </a:t>
            </a:r>
            <a:r>
              <a:rPr lang="en-US" sz="2800" dirty="0">
                <a:solidFill>
                  <a:schemeClr val="bg1">
                    <a:lumMod val="50000"/>
                  </a:schemeClr>
                </a:solidFill>
              </a:rPr>
              <a:t>[</a:t>
            </a:r>
            <a:r>
              <a:rPr lang="en-US" sz="2800" dirty="0" err="1">
                <a:solidFill>
                  <a:schemeClr val="bg1">
                    <a:lumMod val="50000"/>
                  </a:schemeClr>
                </a:solidFill>
              </a:rPr>
              <a:t>Bigham</a:t>
            </a:r>
            <a:r>
              <a:rPr lang="en-US" sz="2800" dirty="0">
                <a:solidFill>
                  <a:schemeClr val="bg1">
                    <a:lumMod val="50000"/>
                  </a:schemeClr>
                </a:solidFill>
              </a:rPr>
              <a:t> et al. UIST 2010]</a:t>
            </a:r>
          </a:p>
        </p:txBody>
      </p:sp>
      <p:sp>
        <p:nvSpPr>
          <p:cNvPr id="3" name="Content Placeholder 2"/>
          <p:cNvSpPr>
            <a:spLocks noGrp="1"/>
          </p:cNvSpPr>
          <p:nvPr>
            <p:ph idx="1"/>
          </p:nvPr>
        </p:nvSpPr>
        <p:spPr/>
        <p:txBody>
          <a:bodyPr/>
          <a:lstStyle/>
          <a:p>
            <a:r>
              <a:rPr lang="en-US" dirty="0"/>
              <a:t>Answer Blind People’s Visual Questions</a:t>
            </a:r>
          </a:p>
        </p:txBody>
      </p:sp>
      <p:pic>
        <p:nvPicPr>
          <p:cNvPr id="5" name="Picture 4"/>
          <p:cNvPicPr>
            <a:picLocks noChangeAspect="1"/>
          </p:cNvPicPr>
          <p:nvPr/>
        </p:nvPicPr>
        <p:blipFill>
          <a:blip r:embed="rId2"/>
          <a:stretch>
            <a:fillRect/>
          </a:stretch>
        </p:blipFill>
        <p:spPr>
          <a:xfrm>
            <a:off x="1083625" y="2593901"/>
            <a:ext cx="11008665" cy="2892499"/>
          </a:xfrm>
          <a:prstGeom prst="rect">
            <a:avLst/>
          </a:prstGeom>
        </p:spPr>
      </p:pic>
    </p:spTree>
    <p:extLst>
      <p:ext uri="{BB962C8B-B14F-4D97-AF65-F5344CB8AC3E}">
        <p14:creationId xmlns:p14="http://schemas.microsoft.com/office/powerpoint/2010/main" val="1680753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011583" y="0"/>
            <a:ext cx="8168833" cy="6858000"/>
          </a:xfrm>
          <a:prstGeom prst="rect">
            <a:avLst/>
          </a:prstGeom>
        </p:spPr>
      </p:pic>
    </p:spTree>
    <p:extLst>
      <p:ext uri="{BB962C8B-B14F-4D97-AF65-F5344CB8AC3E}">
        <p14:creationId xmlns:p14="http://schemas.microsoft.com/office/powerpoint/2010/main" val="14903070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06400" y="2447202"/>
            <a:ext cx="11409680" cy="2387600"/>
          </a:xfrm>
        </p:spPr>
        <p:txBody>
          <a:bodyPr>
            <a:normAutofit/>
          </a:bodyPr>
          <a:lstStyle/>
          <a:p>
            <a:pPr algn="l"/>
            <a:r>
              <a:rPr lang="en-US" sz="4800" dirty="0"/>
              <a:t>Lecture 13</a:t>
            </a:r>
            <a:br>
              <a:rPr lang="en-US" sz="4800" dirty="0"/>
            </a:br>
            <a:r>
              <a:rPr lang="en-US" sz="4800" dirty="0"/>
              <a:t>Real-time Crowdsourcing</a:t>
            </a:r>
          </a:p>
        </p:txBody>
      </p:sp>
      <p:sp>
        <p:nvSpPr>
          <p:cNvPr id="4" name="Subtitle 3"/>
          <p:cNvSpPr>
            <a:spLocks noGrp="1"/>
          </p:cNvSpPr>
          <p:nvPr>
            <p:ph type="subTitle" idx="1"/>
          </p:nvPr>
        </p:nvSpPr>
        <p:spPr>
          <a:xfrm>
            <a:off x="406400" y="5280916"/>
            <a:ext cx="11528236" cy="1149259"/>
          </a:xfrm>
        </p:spPr>
        <p:txBody>
          <a:bodyPr>
            <a:normAutofit/>
          </a:bodyPr>
          <a:lstStyle/>
          <a:p>
            <a:endParaRPr lang="en-US" dirty="0"/>
          </a:p>
          <a:p>
            <a:pPr algn="l"/>
            <a:r>
              <a:rPr lang="en-US" sz="3600" dirty="0">
                <a:latin typeface="+mj-lt"/>
              </a:rPr>
              <a:t>Instructor: </a:t>
            </a:r>
            <a:r>
              <a:rPr lang="en-US" sz="3600" dirty="0" err="1">
                <a:latin typeface="+mj-lt"/>
              </a:rPr>
              <a:t>Chien</a:t>
            </a:r>
            <a:r>
              <a:rPr lang="en-US" sz="3600" dirty="0">
                <a:latin typeface="+mj-lt"/>
              </a:rPr>
              <a:t>-Ju (CJ) Ho</a:t>
            </a:r>
          </a:p>
        </p:txBody>
      </p:sp>
      <p:sp>
        <p:nvSpPr>
          <p:cNvPr id="5" name="Title 1">
            <a:extLst>
              <a:ext uri="{FF2B5EF4-FFF2-40B4-BE49-F238E27FC236}">
                <a16:creationId xmlns:a16="http://schemas.microsoft.com/office/drawing/2014/main" id="{1D91B066-90C6-2F45-8B0E-748858ECABC4}"/>
              </a:ext>
            </a:extLst>
          </p:cNvPr>
          <p:cNvSpPr txBox="1">
            <a:spLocks/>
          </p:cNvSpPr>
          <p:nvPr/>
        </p:nvSpPr>
        <p:spPr>
          <a:xfrm>
            <a:off x="465678" y="4497753"/>
            <a:ext cx="11409680" cy="674098"/>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en-US" sz="2400" dirty="0"/>
          </a:p>
        </p:txBody>
      </p:sp>
    </p:spTree>
    <p:extLst>
      <p:ext uri="{BB962C8B-B14F-4D97-AF65-F5344CB8AC3E}">
        <p14:creationId xmlns:p14="http://schemas.microsoft.com/office/powerpoint/2010/main" val="12830641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Enhancement to Real-time Crowdsourcing</a:t>
            </a:r>
          </a:p>
        </p:txBody>
      </p:sp>
      <p:sp>
        <p:nvSpPr>
          <p:cNvPr id="3" name="Content Placeholder 2"/>
          <p:cNvSpPr>
            <a:spLocks noGrp="1"/>
          </p:cNvSpPr>
          <p:nvPr>
            <p:ph idx="1"/>
          </p:nvPr>
        </p:nvSpPr>
        <p:spPr/>
        <p:txBody>
          <a:bodyPr/>
          <a:lstStyle/>
          <a:p>
            <a:r>
              <a:rPr lang="en-US" dirty="0"/>
              <a:t>Predict the need</a:t>
            </a:r>
          </a:p>
          <a:p>
            <a:pPr lvl="1"/>
            <a:r>
              <a:rPr lang="en-US" dirty="0"/>
              <a:t>Recruit workers before the questions are asked </a:t>
            </a:r>
          </a:p>
          <a:p>
            <a:pPr lvl="1"/>
            <a:endParaRPr lang="en-US" dirty="0"/>
          </a:p>
          <a:p>
            <a:pPr lvl="1"/>
            <a:endParaRPr lang="en-US" dirty="0"/>
          </a:p>
          <a:p>
            <a:pPr lvl="1"/>
            <a:endParaRPr lang="en-US" dirty="0"/>
          </a:p>
          <a:p>
            <a:pPr lvl="1"/>
            <a:endParaRPr lang="en-US" dirty="0"/>
          </a:p>
          <a:p>
            <a:pPr lvl="1"/>
            <a:endParaRPr lang="en-US" dirty="0"/>
          </a:p>
        </p:txBody>
      </p:sp>
      <p:pic>
        <p:nvPicPr>
          <p:cNvPr id="4" name="Picture 3"/>
          <p:cNvPicPr>
            <a:picLocks noChangeAspect="1"/>
          </p:cNvPicPr>
          <p:nvPr/>
        </p:nvPicPr>
        <p:blipFill>
          <a:blip r:embed="rId2"/>
          <a:stretch>
            <a:fillRect/>
          </a:stretch>
        </p:blipFill>
        <p:spPr>
          <a:xfrm>
            <a:off x="1392702" y="2791472"/>
            <a:ext cx="10799298" cy="855579"/>
          </a:xfrm>
          <a:prstGeom prst="rect">
            <a:avLst/>
          </a:prstGeom>
        </p:spPr>
      </p:pic>
    </p:spTree>
    <p:extLst>
      <p:ext uri="{BB962C8B-B14F-4D97-AF65-F5344CB8AC3E}">
        <p14:creationId xmlns:p14="http://schemas.microsoft.com/office/powerpoint/2010/main" val="40198588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365125"/>
            <a:ext cx="11203745" cy="1325563"/>
          </a:xfrm>
        </p:spPr>
        <p:txBody>
          <a:bodyPr/>
          <a:lstStyle/>
          <a:p>
            <a:r>
              <a:rPr lang="en-US" dirty="0" err="1"/>
              <a:t>VizWiz</a:t>
            </a:r>
            <a:r>
              <a:rPr lang="en-US" dirty="0"/>
              <a:t> </a:t>
            </a:r>
            <a:r>
              <a:rPr lang="en-US" sz="2800" dirty="0">
                <a:solidFill>
                  <a:schemeClr val="bg1">
                    <a:lumMod val="50000"/>
                  </a:schemeClr>
                </a:solidFill>
              </a:rPr>
              <a:t>[</a:t>
            </a:r>
            <a:r>
              <a:rPr lang="en-US" sz="2800" dirty="0" err="1">
                <a:solidFill>
                  <a:schemeClr val="bg1">
                    <a:lumMod val="50000"/>
                  </a:schemeClr>
                </a:solidFill>
              </a:rPr>
              <a:t>Bigham</a:t>
            </a:r>
            <a:r>
              <a:rPr lang="en-US" sz="2800" dirty="0">
                <a:solidFill>
                  <a:schemeClr val="bg1">
                    <a:lumMod val="50000"/>
                  </a:schemeClr>
                </a:solidFill>
              </a:rPr>
              <a:t> et al. UIST 2010]</a:t>
            </a:r>
          </a:p>
        </p:txBody>
      </p:sp>
      <p:sp>
        <p:nvSpPr>
          <p:cNvPr id="3" name="Content Placeholder 2"/>
          <p:cNvSpPr>
            <a:spLocks noGrp="1"/>
          </p:cNvSpPr>
          <p:nvPr>
            <p:ph idx="1"/>
          </p:nvPr>
        </p:nvSpPr>
        <p:spPr/>
        <p:txBody>
          <a:bodyPr/>
          <a:lstStyle/>
          <a:p>
            <a:r>
              <a:rPr lang="en-US" dirty="0"/>
              <a:t>Leads to a long line of research to assist blind people</a:t>
            </a:r>
          </a:p>
          <a:p>
            <a:pPr lvl="1"/>
            <a:r>
              <a:rPr lang="en-US" dirty="0"/>
              <a:t>https://</a:t>
            </a:r>
            <a:r>
              <a:rPr lang="en-US" dirty="0" err="1"/>
              <a:t>vizwiz.org</a:t>
            </a:r>
            <a:endParaRPr lang="en-US" dirty="0"/>
          </a:p>
        </p:txBody>
      </p:sp>
      <p:pic>
        <p:nvPicPr>
          <p:cNvPr id="4" name="Picture 3"/>
          <p:cNvPicPr>
            <a:picLocks noChangeAspect="1"/>
          </p:cNvPicPr>
          <p:nvPr/>
        </p:nvPicPr>
        <p:blipFill>
          <a:blip r:embed="rId2"/>
          <a:stretch>
            <a:fillRect/>
          </a:stretch>
        </p:blipFill>
        <p:spPr>
          <a:xfrm>
            <a:off x="1594339" y="2787409"/>
            <a:ext cx="7873218" cy="3865404"/>
          </a:xfrm>
          <a:prstGeom prst="rect">
            <a:avLst/>
          </a:prstGeom>
        </p:spPr>
      </p:pic>
    </p:spTree>
    <p:extLst>
      <p:ext uri="{BB962C8B-B14F-4D97-AF65-F5344CB8AC3E}">
        <p14:creationId xmlns:p14="http://schemas.microsoft.com/office/powerpoint/2010/main" val="3599179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Real-time Captioning </a:t>
            </a:r>
            <a:r>
              <a:rPr lang="en-US" sz="3200" dirty="0">
                <a:solidFill>
                  <a:schemeClr val="bg1">
                    <a:lumMod val="50000"/>
                  </a:schemeClr>
                </a:solidFill>
              </a:rPr>
              <a:t>[</a:t>
            </a:r>
            <a:r>
              <a:rPr lang="en-US" sz="3200" dirty="0" err="1">
                <a:solidFill>
                  <a:schemeClr val="bg1">
                    <a:lumMod val="50000"/>
                  </a:schemeClr>
                </a:solidFill>
              </a:rPr>
              <a:t>Lasecki</a:t>
            </a:r>
            <a:r>
              <a:rPr lang="en-US" sz="3200" dirty="0">
                <a:solidFill>
                  <a:schemeClr val="bg1">
                    <a:lumMod val="50000"/>
                  </a:schemeClr>
                </a:solidFill>
              </a:rPr>
              <a:t> et al. UIST 2012]</a:t>
            </a:r>
            <a:endParaRPr lang="en-US" dirty="0">
              <a:solidFill>
                <a:schemeClr val="bg1">
                  <a:lumMod val="50000"/>
                </a:schemeClr>
              </a:solidFill>
            </a:endParaRPr>
          </a:p>
        </p:txBody>
      </p:sp>
      <p:sp>
        <p:nvSpPr>
          <p:cNvPr id="3" name="Content Placeholder 2"/>
          <p:cNvSpPr>
            <a:spLocks noGrp="1"/>
          </p:cNvSpPr>
          <p:nvPr>
            <p:ph idx="1"/>
          </p:nvPr>
        </p:nvSpPr>
        <p:spPr/>
        <p:txBody>
          <a:bodyPr/>
          <a:lstStyle/>
          <a:p>
            <a:endParaRPr lang="en-US" dirty="0"/>
          </a:p>
        </p:txBody>
      </p:sp>
      <p:pic>
        <p:nvPicPr>
          <p:cNvPr id="3074" name="Picture 2" descr="CC Debates Evolution of Live Captioning for News | TV Technolog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825625"/>
            <a:ext cx="8435926" cy="4745208"/>
          </a:xfrm>
          <a:prstGeom prst="rect">
            <a:avLst/>
          </a:prstGeom>
          <a:noFill/>
          <a:extLst>
            <a:ext uri="{909E8E84-426E-40DD-AFC4-6F175D3DCCD1}">
              <a14:hiddenFill xmlns:a14="http://schemas.microsoft.com/office/drawing/2010/main">
                <a:solidFill>
                  <a:srgbClr val="FFFFFF"/>
                </a:solidFill>
              </a14:hiddenFill>
            </a:ext>
          </a:extLst>
        </p:spPr>
      </p:pic>
      <p:sp>
        <p:nvSpPr>
          <p:cNvPr id="4" name="Rounded Rectangle 3"/>
          <p:cNvSpPr/>
          <p:nvPr/>
        </p:nvSpPr>
        <p:spPr>
          <a:xfrm>
            <a:off x="2700997" y="5261317"/>
            <a:ext cx="4797083" cy="915646"/>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54328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Real-time Captioning </a:t>
            </a:r>
            <a:r>
              <a:rPr lang="en-US" sz="3200" dirty="0">
                <a:solidFill>
                  <a:schemeClr val="bg1">
                    <a:lumMod val="50000"/>
                  </a:schemeClr>
                </a:solidFill>
              </a:rPr>
              <a:t>[</a:t>
            </a:r>
            <a:r>
              <a:rPr lang="en-US" sz="3200" dirty="0" err="1">
                <a:solidFill>
                  <a:schemeClr val="bg1">
                    <a:lumMod val="50000"/>
                  </a:schemeClr>
                </a:solidFill>
              </a:rPr>
              <a:t>Lasecki</a:t>
            </a:r>
            <a:r>
              <a:rPr lang="en-US" sz="3200" dirty="0">
                <a:solidFill>
                  <a:schemeClr val="bg1">
                    <a:lumMod val="50000"/>
                  </a:schemeClr>
                </a:solidFill>
              </a:rPr>
              <a:t> et al. UIST 2012]</a:t>
            </a:r>
            <a:endParaRPr lang="en-US" dirty="0">
              <a:solidFill>
                <a:schemeClr val="bg1">
                  <a:lumMod val="50000"/>
                </a:schemeClr>
              </a:solidFill>
            </a:endParaRPr>
          </a:p>
        </p:txBody>
      </p:sp>
      <p:sp>
        <p:nvSpPr>
          <p:cNvPr id="3" name="Content Placeholder 2"/>
          <p:cNvSpPr>
            <a:spLocks noGrp="1"/>
          </p:cNvSpPr>
          <p:nvPr>
            <p:ph idx="1"/>
          </p:nvPr>
        </p:nvSpPr>
        <p:spPr/>
        <p:txBody>
          <a:bodyPr/>
          <a:lstStyle/>
          <a:p>
            <a:r>
              <a:rPr lang="en-US" dirty="0"/>
              <a:t>Trained exert to type over 225 words per minute</a:t>
            </a:r>
          </a:p>
          <a:p>
            <a:r>
              <a:rPr lang="en-US" dirty="0"/>
              <a:t>Hard for a single un-trained expert to do real-time captioning</a:t>
            </a:r>
          </a:p>
          <a:p>
            <a:pPr lvl="1"/>
            <a:r>
              <a:rPr lang="en-US" dirty="0"/>
              <a:t>Utilize multiple workers</a:t>
            </a:r>
          </a:p>
          <a:p>
            <a:pPr lvl="1"/>
            <a:r>
              <a:rPr lang="en-US" dirty="0"/>
              <a:t>Each of them working on </a:t>
            </a:r>
            <a:r>
              <a:rPr lang="en-US" dirty="0">
                <a:solidFill>
                  <a:schemeClr val="accent1"/>
                </a:solidFill>
              </a:rPr>
              <a:t>overlapping</a:t>
            </a:r>
            <a:r>
              <a:rPr lang="en-US" dirty="0"/>
              <a:t> small segments (for verification)</a:t>
            </a:r>
          </a:p>
        </p:txBody>
      </p:sp>
      <p:pic>
        <p:nvPicPr>
          <p:cNvPr id="4" name="Picture 3"/>
          <p:cNvPicPr>
            <a:picLocks noChangeAspect="1"/>
          </p:cNvPicPr>
          <p:nvPr/>
        </p:nvPicPr>
        <p:blipFill>
          <a:blip r:embed="rId2"/>
          <a:stretch>
            <a:fillRect/>
          </a:stretch>
        </p:blipFill>
        <p:spPr>
          <a:xfrm>
            <a:off x="1467729" y="3743498"/>
            <a:ext cx="8106508" cy="3040842"/>
          </a:xfrm>
          <a:prstGeom prst="rect">
            <a:avLst/>
          </a:prstGeom>
        </p:spPr>
      </p:pic>
    </p:spTree>
    <p:extLst>
      <p:ext uri="{BB962C8B-B14F-4D97-AF65-F5344CB8AC3E}">
        <p14:creationId xmlns:p14="http://schemas.microsoft.com/office/powerpoint/2010/main" val="1242252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Real-time Captioning </a:t>
            </a:r>
            <a:r>
              <a:rPr lang="en-US" sz="3200" dirty="0">
                <a:solidFill>
                  <a:schemeClr val="bg1">
                    <a:lumMod val="50000"/>
                  </a:schemeClr>
                </a:solidFill>
              </a:rPr>
              <a:t>[</a:t>
            </a:r>
            <a:r>
              <a:rPr lang="en-US" sz="3200" dirty="0" err="1">
                <a:solidFill>
                  <a:schemeClr val="bg1">
                    <a:lumMod val="50000"/>
                  </a:schemeClr>
                </a:solidFill>
              </a:rPr>
              <a:t>Lasecki</a:t>
            </a:r>
            <a:r>
              <a:rPr lang="en-US" sz="3200" dirty="0">
                <a:solidFill>
                  <a:schemeClr val="bg1">
                    <a:lumMod val="50000"/>
                  </a:schemeClr>
                </a:solidFill>
              </a:rPr>
              <a:t> et al. UIST 2012]</a:t>
            </a:r>
            <a:endParaRPr lang="en-US" dirty="0">
              <a:solidFill>
                <a:schemeClr val="bg1">
                  <a:lumMod val="50000"/>
                </a:schemeClr>
              </a:solidFill>
            </a:endParaRPr>
          </a:p>
        </p:txBody>
      </p:sp>
      <p:sp>
        <p:nvSpPr>
          <p:cNvPr id="3" name="Content Placeholder 2"/>
          <p:cNvSpPr>
            <a:spLocks noGrp="1"/>
          </p:cNvSpPr>
          <p:nvPr>
            <p:ph idx="1"/>
          </p:nvPr>
        </p:nvSpPr>
        <p:spPr/>
        <p:txBody>
          <a:bodyPr>
            <a:normAutofit/>
          </a:bodyPr>
          <a:lstStyle/>
          <a:p>
            <a:r>
              <a:rPr lang="en-US" dirty="0"/>
              <a:t>Need to aggregate time-series of data</a:t>
            </a:r>
          </a:p>
          <a:p>
            <a:endParaRPr lang="en-US" dirty="0"/>
          </a:p>
          <a:p>
            <a:endParaRPr lang="en-US" dirty="0"/>
          </a:p>
          <a:p>
            <a:endParaRPr lang="en-US" dirty="0"/>
          </a:p>
          <a:p>
            <a:endParaRPr lang="en-US" dirty="0"/>
          </a:p>
          <a:p>
            <a:endParaRPr lang="en-US" sz="1200" dirty="0"/>
          </a:p>
          <a:p>
            <a:r>
              <a:rPr lang="en-US" dirty="0"/>
              <a:t>Multiple sequence alignment</a:t>
            </a:r>
          </a:p>
          <a:p>
            <a:endParaRPr lang="en-US" dirty="0"/>
          </a:p>
          <a:p>
            <a:endParaRPr lang="en-US" dirty="0"/>
          </a:p>
          <a:p>
            <a:endParaRPr lang="en-US" dirty="0"/>
          </a:p>
          <a:p>
            <a:endParaRPr lang="en-US" dirty="0"/>
          </a:p>
          <a:p>
            <a:endParaRPr lang="en-US" dirty="0"/>
          </a:p>
          <a:p>
            <a:endParaRPr lang="en-US" dirty="0"/>
          </a:p>
        </p:txBody>
      </p:sp>
      <p:pic>
        <p:nvPicPr>
          <p:cNvPr id="5" name="Picture 4"/>
          <p:cNvPicPr>
            <a:picLocks noChangeAspect="1"/>
          </p:cNvPicPr>
          <p:nvPr/>
        </p:nvPicPr>
        <p:blipFill>
          <a:blip r:embed="rId2"/>
          <a:stretch>
            <a:fillRect/>
          </a:stretch>
        </p:blipFill>
        <p:spPr>
          <a:xfrm>
            <a:off x="1018735" y="2379547"/>
            <a:ext cx="10335065" cy="1906964"/>
          </a:xfrm>
          <a:prstGeom prst="rect">
            <a:avLst/>
          </a:prstGeom>
        </p:spPr>
      </p:pic>
      <p:pic>
        <p:nvPicPr>
          <p:cNvPr id="4" name="Picture 3"/>
          <p:cNvPicPr>
            <a:picLocks noChangeAspect="1"/>
          </p:cNvPicPr>
          <p:nvPr/>
        </p:nvPicPr>
        <p:blipFill>
          <a:blip r:embed="rId3"/>
          <a:stretch>
            <a:fillRect/>
          </a:stretch>
        </p:blipFill>
        <p:spPr>
          <a:xfrm>
            <a:off x="1018735" y="5205593"/>
            <a:ext cx="10717433" cy="1434740"/>
          </a:xfrm>
          <a:prstGeom prst="rect">
            <a:avLst/>
          </a:prstGeom>
        </p:spPr>
      </p:pic>
    </p:spTree>
    <p:extLst>
      <p:ext uri="{BB962C8B-B14F-4D97-AF65-F5344CB8AC3E}">
        <p14:creationId xmlns:p14="http://schemas.microsoft.com/office/powerpoint/2010/main" val="1905448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Real-time Captioning </a:t>
            </a:r>
            <a:r>
              <a:rPr lang="en-US" sz="3200" dirty="0">
                <a:solidFill>
                  <a:schemeClr val="bg1">
                    <a:lumMod val="50000"/>
                  </a:schemeClr>
                </a:solidFill>
              </a:rPr>
              <a:t>[</a:t>
            </a:r>
            <a:r>
              <a:rPr lang="en-US" sz="3200" dirty="0" err="1">
                <a:solidFill>
                  <a:schemeClr val="bg1">
                    <a:lumMod val="50000"/>
                  </a:schemeClr>
                </a:solidFill>
              </a:rPr>
              <a:t>Lasecki</a:t>
            </a:r>
            <a:r>
              <a:rPr lang="en-US" sz="3200" dirty="0">
                <a:solidFill>
                  <a:schemeClr val="bg1">
                    <a:lumMod val="50000"/>
                  </a:schemeClr>
                </a:solidFill>
              </a:rPr>
              <a:t> et al. UIST 2012]</a:t>
            </a:r>
            <a:endParaRPr lang="en-US" dirty="0">
              <a:solidFill>
                <a:schemeClr val="bg1">
                  <a:lumMod val="50000"/>
                </a:schemeClr>
              </a:solidFill>
            </a:endParaRPr>
          </a:p>
        </p:txBody>
      </p:sp>
      <p:sp>
        <p:nvSpPr>
          <p:cNvPr id="3" name="Content Placeholder 2"/>
          <p:cNvSpPr>
            <a:spLocks noGrp="1"/>
          </p:cNvSpPr>
          <p:nvPr>
            <p:ph idx="1"/>
          </p:nvPr>
        </p:nvSpPr>
        <p:spPr>
          <a:xfrm>
            <a:off x="838200" y="1825624"/>
            <a:ext cx="10515600" cy="4892675"/>
          </a:xfrm>
        </p:spPr>
        <p:txBody>
          <a:bodyPr>
            <a:normAutofit/>
          </a:bodyPr>
          <a:lstStyle/>
          <a:p>
            <a:r>
              <a:rPr lang="en-US" dirty="0"/>
              <a:t>Captioning might be solvable by AI now (especially for English)</a:t>
            </a:r>
          </a:p>
          <a:p>
            <a:r>
              <a:rPr lang="en-US" dirty="0"/>
              <a:t>Main ideas might still apply for other applications:</a:t>
            </a:r>
          </a:p>
          <a:p>
            <a:pPr lvl="1"/>
            <a:r>
              <a:rPr lang="en-US" dirty="0"/>
              <a:t>Real-time translation, </a:t>
            </a:r>
            <a:r>
              <a:rPr lang="en-US" dirty="0" err="1"/>
              <a:t>etc</a:t>
            </a:r>
            <a:endParaRPr lang="en-US" dirty="0"/>
          </a:p>
          <a:p>
            <a:endParaRPr lang="en-US" dirty="0"/>
          </a:p>
          <a:p>
            <a:endParaRPr lang="en-US" dirty="0"/>
          </a:p>
        </p:txBody>
      </p:sp>
    </p:spTree>
    <p:extLst>
      <p:ext uri="{BB962C8B-B14F-4D97-AF65-F5344CB8AC3E}">
        <p14:creationId xmlns:p14="http://schemas.microsoft.com/office/powerpoint/2010/main" val="2045991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Crowd-Powered </a:t>
            </a:r>
            <a:r>
              <a:rPr lang="en-US" dirty="0" err="1"/>
              <a:t>Chatbot</a:t>
            </a:r>
            <a:r>
              <a:rPr lang="en-US" dirty="0"/>
              <a:t> </a:t>
            </a:r>
            <a:r>
              <a:rPr lang="en-US" sz="2800" dirty="0">
                <a:solidFill>
                  <a:schemeClr val="bg1">
                    <a:lumMod val="50000"/>
                  </a:schemeClr>
                </a:solidFill>
              </a:rPr>
              <a:t>[Huang et al. HCOMP 2016]</a:t>
            </a:r>
          </a:p>
        </p:txBody>
      </p:sp>
      <p:sp>
        <p:nvSpPr>
          <p:cNvPr id="3" name="Content Placeholder 2"/>
          <p:cNvSpPr>
            <a:spLocks noGrp="1"/>
          </p:cNvSpPr>
          <p:nvPr>
            <p:ph idx="1"/>
          </p:nvPr>
        </p:nvSpPr>
        <p:spPr>
          <a:xfrm>
            <a:off x="2996418" y="1825624"/>
            <a:ext cx="8357382" cy="5032375"/>
          </a:xfrm>
        </p:spPr>
        <p:txBody>
          <a:bodyPr>
            <a:normAutofit/>
          </a:bodyPr>
          <a:lstStyle/>
          <a:p>
            <a:r>
              <a:rPr lang="en-US" dirty="0"/>
              <a:t>There are impressive progress in </a:t>
            </a:r>
            <a:r>
              <a:rPr lang="en-US" dirty="0" err="1"/>
              <a:t>Chatbots</a:t>
            </a:r>
            <a:r>
              <a:rPr lang="en-US" dirty="0"/>
              <a:t>, but it’s still not good enough</a:t>
            </a:r>
          </a:p>
          <a:p>
            <a:endParaRPr lang="en-US" dirty="0"/>
          </a:p>
          <a:p>
            <a:endParaRPr lang="en-US" dirty="0"/>
          </a:p>
          <a:p>
            <a:endParaRPr lang="en-US" dirty="0"/>
          </a:p>
          <a:p>
            <a:r>
              <a:rPr lang="en-US" dirty="0"/>
              <a:t>A crowd play as a </a:t>
            </a:r>
            <a:r>
              <a:rPr lang="en-US" dirty="0" err="1"/>
              <a:t>chatbot</a:t>
            </a:r>
            <a:r>
              <a:rPr lang="en-US" dirty="0"/>
              <a:t> by</a:t>
            </a:r>
          </a:p>
          <a:p>
            <a:pPr lvl="1"/>
            <a:r>
              <a:rPr lang="en-US" dirty="0">
                <a:solidFill>
                  <a:schemeClr val="accent1"/>
                </a:solidFill>
              </a:rPr>
              <a:t>Propose</a:t>
            </a:r>
            <a:r>
              <a:rPr lang="en-US" dirty="0"/>
              <a:t> responses</a:t>
            </a:r>
          </a:p>
          <a:p>
            <a:pPr lvl="1"/>
            <a:r>
              <a:rPr lang="en-US" dirty="0">
                <a:solidFill>
                  <a:schemeClr val="accent1"/>
                </a:solidFill>
              </a:rPr>
              <a:t>Vote</a:t>
            </a:r>
            <a:r>
              <a:rPr lang="en-US" dirty="0"/>
              <a:t> for the best one</a:t>
            </a:r>
          </a:p>
          <a:p>
            <a:pPr lvl="1"/>
            <a:r>
              <a:rPr lang="en-US" dirty="0"/>
              <a:t>Take notes</a:t>
            </a:r>
          </a:p>
          <a:p>
            <a:pPr lvl="1"/>
            <a:endParaRPr lang="en-US" dirty="0"/>
          </a:p>
          <a:p>
            <a:r>
              <a:rPr lang="en-US" dirty="0"/>
              <a:t>Intermediate solutions; dataset generation</a:t>
            </a:r>
          </a:p>
        </p:txBody>
      </p:sp>
      <p:pic>
        <p:nvPicPr>
          <p:cNvPr id="5" name="Picture 4"/>
          <p:cNvPicPr>
            <a:picLocks noChangeAspect="1"/>
          </p:cNvPicPr>
          <p:nvPr/>
        </p:nvPicPr>
        <p:blipFill>
          <a:blip r:embed="rId2"/>
          <a:stretch>
            <a:fillRect/>
          </a:stretch>
        </p:blipFill>
        <p:spPr>
          <a:xfrm>
            <a:off x="388620" y="1698308"/>
            <a:ext cx="2554458" cy="4976217"/>
          </a:xfrm>
          <a:prstGeom prst="rect">
            <a:avLst/>
          </a:prstGeom>
        </p:spPr>
      </p:pic>
      <p:pic>
        <p:nvPicPr>
          <p:cNvPr id="6" name="Picture 5"/>
          <p:cNvPicPr>
            <a:picLocks noChangeAspect="1"/>
          </p:cNvPicPr>
          <p:nvPr/>
        </p:nvPicPr>
        <p:blipFill>
          <a:blip r:embed="rId3"/>
          <a:stretch>
            <a:fillRect/>
          </a:stretch>
        </p:blipFill>
        <p:spPr>
          <a:xfrm>
            <a:off x="4149969" y="2894766"/>
            <a:ext cx="5050303" cy="1120607"/>
          </a:xfrm>
          <a:prstGeom prst="rect">
            <a:avLst/>
          </a:prstGeom>
        </p:spPr>
      </p:pic>
    </p:spTree>
    <p:extLst>
      <p:ext uri="{BB962C8B-B14F-4D97-AF65-F5344CB8AC3E}">
        <p14:creationId xmlns:p14="http://schemas.microsoft.com/office/powerpoint/2010/main" val="142584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Crowd-Powered </a:t>
            </a:r>
            <a:r>
              <a:rPr lang="en-US" dirty="0" err="1"/>
              <a:t>Chatbot</a:t>
            </a:r>
            <a:r>
              <a:rPr lang="en-US" dirty="0"/>
              <a:t> </a:t>
            </a:r>
            <a:r>
              <a:rPr lang="en-US" sz="2800" dirty="0">
                <a:solidFill>
                  <a:schemeClr val="bg1">
                    <a:lumMod val="50000"/>
                  </a:schemeClr>
                </a:solidFill>
              </a:rPr>
              <a:t>[Huang et al. HCOMP 2016]</a:t>
            </a:r>
            <a:endParaRPr lang="en-US" dirty="0"/>
          </a:p>
        </p:txBody>
      </p:sp>
      <p:pic>
        <p:nvPicPr>
          <p:cNvPr id="4" name="Content Placeholder 3"/>
          <p:cNvPicPr>
            <a:picLocks noGrp="1" noChangeAspect="1"/>
          </p:cNvPicPr>
          <p:nvPr>
            <p:ph idx="1"/>
          </p:nvPr>
        </p:nvPicPr>
        <p:blipFill>
          <a:blip r:embed="rId2"/>
          <a:stretch>
            <a:fillRect/>
          </a:stretch>
        </p:blipFill>
        <p:spPr>
          <a:xfrm>
            <a:off x="275266" y="1915771"/>
            <a:ext cx="11641467" cy="4213697"/>
          </a:xfrm>
          <a:prstGeom prst="rect">
            <a:avLst/>
          </a:prstGeom>
        </p:spPr>
      </p:pic>
    </p:spTree>
    <p:extLst>
      <p:ext uri="{BB962C8B-B14F-4D97-AF65-F5344CB8AC3E}">
        <p14:creationId xmlns:p14="http://schemas.microsoft.com/office/powerpoint/2010/main" val="2971778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Auto-Evolving Crowd </a:t>
            </a:r>
            <a:r>
              <a:rPr lang="en-US" dirty="0" err="1"/>
              <a:t>Chatbot</a:t>
            </a:r>
            <a:r>
              <a:rPr lang="en-US" dirty="0"/>
              <a:t> </a:t>
            </a:r>
            <a:r>
              <a:rPr lang="en-US" sz="2800" dirty="0">
                <a:solidFill>
                  <a:schemeClr val="bg1">
                    <a:lumMod val="50000"/>
                  </a:schemeClr>
                </a:solidFill>
              </a:rPr>
              <a:t>[Huang et al. CHI 2018]</a:t>
            </a:r>
          </a:p>
        </p:txBody>
      </p:sp>
      <p:sp>
        <p:nvSpPr>
          <p:cNvPr id="3" name="Content Placeholder 2"/>
          <p:cNvSpPr>
            <a:spLocks noGrp="1"/>
          </p:cNvSpPr>
          <p:nvPr>
            <p:ph idx="1"/>
          </p:nvPr>
        </p:nvSpPr>
        <p:spPr>
          <a:xfrm>
            <a:off x="838200" y="1825625"/>
            <a:ext cx="10515600" cy="4351338"/>
          </a:xfrm>
        </p:spPr>
        <p:txBody>
          <a:bodyPr/>
          <a:lstStyle/>
          <a:p>
            <a:r>
              <a:rPr lang="en-US" dirty="0"/>
              <a:t>Train AI </a:t>
            </a:r>
            <a:r>
              <a:rPr lang="en-US" dirty="0" err="1"/>
              <a:t>chatbots</a:t>
            </a:r>
            <a:r>
              <a:rPr lang="en-US" dirty="0"/>
              <a:t> with historical data</a:t>
            </a:r>
          </a:p>
          <a:p>
            <a:endParaRPr lang="en-US" dirty="0"/>
          </a:p>
          <a:p>
            <a:r>
              <a:rPr lang="en-US" dirty="0"/>
              <a:t>A crowd consists of both humans and AIs</a:t>
            </a:r>
          </a:p>
          <a:p>
            <a:pPr lvl="1"/>
            <a:r>
              <a:rPr lang="en-US" dirty="0">
                <a:solidFill>
                  <a:schemeClr val="accent1"/>
                </a:solidFill>
              </a:rPr>
              <a:t>Propose</a:t>
            </a:r>
            <a:r>
              <a:rPr lang="en-US" dirty="0"/>
              <a:t> responses</a:t>
            </a:r>
          </a:p>
          <a:p>
            <a:pPr lvl="1"/>
            <a:r>
              <a:rPr lang="en-US" dirty="0">
                <a:solidFill>
                  <a:schemeClr val="accent1"/>
                </a:solidFill>
              </a:rPr>
              <a:t>Vote</a:t>
            </a:r>
            <a:r>
              <a:rPr lang="en-US" dirty="0"/>
              <a:t> responses</a:t>
            </a:r>
          </a:p>
          <a:p>
            <a:pPr lvl="1"/>
            <a:endParaRPr lang="en-US" dirty="0"/>
          </a:p>
          <a:p>
            <a:r>
              <a:rPr lang="en-US" dirty="0"/>
              <a:t>May even consider dynamically determining the ratio of AIs</a:t>
            </a:r>
          </a:p>
        </p:txBody>
      </p:sp>
    </p:spTree>
    <p:extLst>
      <p:ext uri="{BB962C8B-B14F-4D97-AF65-F5344CB8AC3E}">
        <p14:creationId xmlns:p14="http://schemas.microsoft.com/office/powerpoint/2010/main" val="465072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Auto-Evolving Crowd </a:t>
            </a:r>
            <a:r>
              <a:rPr lang="en-US" dirty="0" err="1"/>
              <a:t>Chatbot</a:t>
            </a:r>
            <a:r>
              <a:rPr lang="en-US" dirty="0"/>
              <a:t> </a:t>
            </a:r>
            <a:r>
              <a:rPr lang="en-US" sz="2800" dirty="0">
                <a:solidFill>
                  <a:schemeClr val="bg1">
                    <a:lumMod val="50000"/>
                  </a:schemeClr>
                </a:solidFill>
              </a:rPr>
              <a:t>[Huang et al. CHI 2018]</a:t>
            </a:r>
          </a:p>
        </p:txBody>
      </p:sp>
      <p:pic>
        <p:nvPicPr>
          <p:cNvPr id="4" name="Picture 3"/>
          <p:cNvPicPr>
            <a:picLocks noChangeAspect="1"/>
          </p:cNvPicPr>
          <p:nvPr/>
        </p:nvPicPr>
        <p:blipFill>
          <a:blip r:embed="rId2"/>
          <a:stretch>
            <a:fillRect/>
          </a:stretch>
        </p:blipFill>
        <p:spPr>
          <a:xfrm>
            <a:off x="2693377" y="1485534"/>
            <a:ext cx="6130583" cy="5164552"/>
          </a:xfrm>
          <a:prstGeom prst="rect">
            <a:avLst/>
          </a:prstGeom>
        </p:spPr>
      </p:pic>
    </p:spTree>
    <p:extLst>
      <p:ext uri="{BB962C8B-B14F-4D97-AF65-F5344CB8AC3E}">
        <p14:creationId xmlns:p14="http://schemas.microsoft.com/office/powerpoint/2010/main" val="3043560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2E17F7-5562-114D-BD2A-66F24E20AF3E}"/>
              </a:ext>
            </a:extLst>
          </p:cNvPr>
          <p:cNvSpPr>
            <a:spLocks noGrp="1"/>
          </p:cNvSpPr>
          <p:nvPr>
            <p:ph type="title"/>
          </p:nvPr>
        </p:nvSpPr>
        <p:spPr>
          <a:xfrm>
            <a:off x="838199" y="365125"/>
            <a:ext cx="11105271" cy="1325563"/>
          </a:xfrm>
        </p:spPr>
        <p:txBody>
          <a:bodyPr/>
          <a:lstStyle/>
          <a:p>
            <a:r>
              <a:rPr lang="en-US" dirty="0"/>
              <a:t>Logistics: Assignment 3 and Project Milestone 1</a:t>
            </a:r>
          </a:p>
        </p:txBody>
      </p:sp>
      <p:sp>
        <p:nvSpPr>
          <p:cNvPr id="3" name="Content Placeholder 2">
            <a:extLst>
              <a:ext uri="{FF2B5EF4-FFF2-40B4-BE49-F238E27FC236}">
                <a16:creationId xmlns:a16="http://schemas.microsoft.com/office/drawing/2014/main" id="{3815C791-8880-814F-A109-F2083B52C190}"/>
              </a:ext>
            </a:extLst>
          </p:cNvPr>
          <p:cNvSpPr>
            <a:spLocks noGrp="1"/>
          </p:cNvSpPr>
          <p:nvPr>
            <p:ph idx="1"/>
          </p:nvPr>
        </p:nvSpPr>
        <p:spPr>
          <a:xfrm>
            <a:off x="838200" y="1825625"/>
            <a:ext cx="10515600" cy="4814326"/>
          </a:xfrm>
        </p:spPr>
        <p:txBody>
          <a:bodyPr>
            <a:normAutofit/>
          </a:bodyPr>
          <a:lstStyle/>
          <a:p>
            <a:r>
              <a:rPr lang="en-US" dirty="0"/>
              <a:t>Assignment 3: Due Oct 27 (Tue)</a:t>
            </a:r>
          </a:p>
          <a:p>
            <a:endParaRPr lang="en-US" dirty="0"/>
          </a:p>
          <a:p>
            <a:pPr lvl="1"/>
            <a:endParaRPr lang="en-US" dirty="0"/>
          </a:p>
          <a:p>
            <a:r>
              <a:rPr lang="en-US" dirty="0"/>
              <a:t>Project milestone 1: Due Oct 30 (Fri)</a:t>
            </a:r>
          </a:p>
          <a:p>
            <a:pPr lvl="1"/>
            <a:r>
              <a:rPr lang="en-US" dirty="0"/>
              <a:t>Initial literature survey (know what other works are out there)</a:t>
            </a:r>
          </a:p>
          <a:p>
            <a:pPr lvl="1"/>
            <a:r>
              <a:rPr lang="en-US" dirty="0"/>
              <a:t>A plan on what you want to do for the remaining of the semester</a:t>
            </a:r>
          </a:p>
          <a:p>
            <a:pPr lvl="2"/>
            <a:r>
              <a:rPr lang="en-US" dirty="0">
                <a:solidFill>
                  <a:srgbClr val="C00000"/>
                </a:solidFill>
              </a:rPr>
              <a:t>Formalize your research question and approaches</a:t>
            </a:r>
            <a:r>
              <a:rPr lang="en-US" dirty="0"/>
              <a:t>, e.g.,</a:t>
            </a:r>
          </a:p>
          <a:p>
            <a:pPr lvl="3"/>
            <a:r>
              <a:rPr lang="en-US" dirty="0"/>
              <a:t>Theory/simulation project: formalize your models</a:t>
            </a:r>
          </a:p>
          <a:p>
            <a:pPr lvl="3"/>
            <a:r>
              <a:rPr lang="en-US" dirty="0"/>
              <a:t>Data-analysis project: figure out where and how to get data and what you plan to do with it</a:t>
            </a:r>
          </a:p>
          <a:p>
            <a:pPr lvl="3"/>
            <a:r>
              <a:rPr lang="en-US" dirty="0"/>
              <a:t>Experiment/application project: have a prototype design and an evaluation plan</a:t>
            </a:r>
          </a:p>
          <a:p>
            <a:pPr lvl="2"/>
            <a:r>
              <a:rPr lang="en-US" dirty="0">
                <a:solidFill>
                  <a:srgbClr val="C00000"/>
                </a:solidFill>
              </a:rPr>
              <a:t>Include a timeline </a:t>
            </a:r>
            <a:r>
              <a:rPr lang="en-US" dirty="0"/>
              <a:t>(weekly or biweekly) on what you plan to do</a:t>
            </a:r>
          </a:p>
          <a:p>
            <a:endParaRPr lang="en-US" dirty="0"/>
          </a:p>
        </p:txBody>
      </p:sp>
    </p:spTree>
    <p:extLst>
      <p:ext uri="{BB962C8B-B14F-4D97-AF65-F5344CB8AC3E}">
        <p14:creationId xmlns:p14="http://schemas.microsoft.com/office/powerpoint/2010/main" val="121102864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699F3D-688D-B14A-9C78-62B0450EFAE2}"/>
              </a:ext>
            </a:extLst>
          </p:cNvPr>
          <p:cNvSpPr>
            <a:spLocks noGrp="1"/>
          </p:cNvSpPr>
          <p:nvPr>
            <p:ph type="title"/>
          </p:nvPr>
        </p:nvSpPr>
        <p:spPr/>
        <p:txBody>
          <a:bodyPr/>
          <a:lstStyle/>
          <a:p>
            <a:r>
              <a:rPr lang="en-US" dirty="0"/>
              <a:t>AI Task </a:t>
            </a:r>
            <a:r>
              <a:rPr lang="en-US" dirty="0" err="1"/>
              <a:t>Delegability</a:t>
            </a:r>
            <a:r>
              <a:rPr lang="en-US" dirty="0"/>
              <a:t> </a:t>
            </a:r>
            <a:r>
              <a:rPr lang="en-US" sz="2800" dirty="0">
                <a:solidFill>
                  <a:schemeClr val="bg1">
                    <a:lumMod val="50000"/>
                  </a:schemeClr>
                </a:solidFill>
              </a:rPr>
              <a:t>[</a:t>
            </a:r>
            <a:r>
              <a:rPr lang="en-US" sz="2800" dirty="0" err="1">
                <a:solidFill>
                  <a:schemeClr val="bg1">
                    <a:lumMod val="50000"/>
                  </a:schemeClr>
                </a:solidFill>
              </a:rPr>
              <a:t>Lubars</a:t>
            </a:r>
            <a:r>
              <a:rPr lang="en-US" sz="2800" dirty="0">
                <a:solidFill>
                  <a:schemeClr val="bg1">
                    <a:lumMod val="50000"/>
                  </a:schemeClr>
                </a:solidFill>
              </a:rPr>
              <a:t> and Tan. </a:t>
            </a:r>
            <a:r>
              <a:rPr lang="en-US" sz="2800" dirty="0" err="1">
                <a:solidFill>
                  <a:schemeClr val="bg1">
                    <a:lumMod val="50000"/>
                  </a:schemeClr>
                </a:solidFill>
              </a:rPr>
              <a:t>NeurIPS</a:t>
            </a:r>
            <a:r>
              <a:rPr lang="en-US" sz="2800" dirty="0">
                <a:solidFill>
                  <a:schemeClr val="bg1">
                    <a:lumMod val="50000"/>
                  </a:schemeClr>
                </a:solidFill>
              </a:rPr>
              <a:t> 2019]</a:t>
            </a:r>
            <a:endParaRPr lang="en-US" dirty="0">
              <a:solidFill>
                <a:schemeClr val="bg1">
                  <a:lumMod val="50000"/>
                </a:schemeClr>
              </a:solidFill>
            </a:endParaRPr>
          </a:p>
        </p:txBody>
      </p:sp>
      <p:pic>
        <p:nvPicPr>
          <p:cNvPr id="4" name="Content Placeholder 3">
            <a:extLst>
              <a:ext uri="{FF2B5EF4-FFF2-40B4-BE49-F238E27FC236}">
                <a16:creationId xmlns:a16="http://schemas.microsoft.com/office/drawing/2014/main" id="{6FE13420-30A9-B64C-930A-B162BFFD14F9}"/>
              </a:ext>
            </a:extLst>
          </p:cNvPr>
          <p:cNvPicPr>
            <a:picLocks noGrp="1" noChangeAspect="1"/>
          </p:cNvPicPr>
          <p:nvPr>
            <p:ph idx="1"/>
          </p:nvPr>
        </p:nvPicPr>
        <p:blipFill>
          <a:blip r:embed="rId2"/>
          <a:stretch>
            <a:fillRect/>
          </a:stretch>
        </p:blipFill>
        <p:spPr>
          <a:xfrm>
            <a:off x="1874517" y="2863374"/>
            <a:ext cx="8442966" cy="3255486"/>
          </a:xfrm>
          <a:prstGeom prst="rect">
            <a:avLst/>
          </a:prstGeom>
        </p:spPr>
      </p:pic>
      <p:sp>
        <p:nvSpPr>
          <p:cNvPr id="5" name="Content Placeholder 2">
            <a:extLst>
              <a:ext uri="{FF2B5EF4-FFF2-40B4-BE49-F238E27FC236}">
                <a16:creationId xmlns:a16="http://schemas.microsoft.com/office/drawing/2014/main" id="{4F784716-D853-A44D-BC75-C533E8EFB461}"/>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a:t>Determine what tasks should be done by AI and what tasks should be done by humans.</a:t>
            </a:r>
          </a:p>
        </p:txBody>
      </p:sp>
    </p:spTree>
    <p:extLst>
      <p:ext uri="{BB962C8B-B14F-4D97-AF65-F5344CB8AC3E}">
        <p14:creationId xmlns:p14="http://schemas.microsoft.com/office/powerpoint/2010/main" val="232809620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0F77B9-31F9-2441-B17B-81AE35F1C576}"/>
              </a:ext>
            </a:extLst>
          </p:cNvPr>
          <p:cNvSpPr>
            <a:spLocks noGrp="1"/>
          </p:cNvSpPr>
          <p:nvPr>
            <p:ph type="title"/>
          </p:nvPr>
        </p:nvSpPr>
        <p:spPr/>
        <p:txBody>
          <a:bodyPr/>
          <a:lstStyle/>
          <a:p>
            <a:r>
              <a:rPr lang="en-US" dirty="0"/>
              <a:t>Twitch Plays </a:t>
            </a:r>
            <a:r>
              <a:rPr lang="en-US" dirty="0" err="1"/>
              <a:t>Pokemon</a:t>
            </a:r>
            <a:endParaRPr lang="en-US" dirty="0"/>
          </a:p>
        </p:txBody>
      </p:sp>
      <p:sp>
        <p:nvSpPr>
          <p:cNvPr id="3" name="Content Placeholder 2">
            <a:extLst>
              <a:ext uri="{FF2B5EF4-FFF2-40B4-BE49-F238E27FC236}">
                <a16:creationId xmlns:a16="http://schemas.microsoft.com/office/drawing/2014/main" id="{6B8DE20E-664E-D04A-8E30-2060E3F1FFC8}"/>
              </a:ext>
            </a:extLst>
          </p:cNvPr>
          <p:cNvSpPr>
            <a:spLocks noGrp="1"/>
          </p:cNvSpPr>
          <p:nvPr>
            <p:ph idx="1"/>
          </p:nvPr>
        </p:nvSpPr>
        <p:spPr/>
        <p:txBody>
          <a:bodyPr/>
          <a:lstStyle/>
          <a:p>
            <a:r>
              <a:rPr lang="en-US" dirty="0"/>
              <a:t>https://</a:t>
            </a:r>
            <a:r>
              <a:rPr lang="en-US" dirty="0" err="1"/>
              <a:t>www.twitch.tv</a:t>
            </a:r>
            <a:r>
              <a:rPr lang="en-US" dirty="0"/>
              <a:t>/</a:t>
            </a:r>
            <a:r>
              <a:rPr lang="en-US" dirty="0" err="1"/>
              <a:t>twitchplayspokemon</a:t>
            </a:r>
            <a:endParaRPr lang="en-US" dirty="0"/>
          </a:p>
        </p:txBody>
      </p:sp>
      <p:pic>
        <p:nvPicPr>
          <p:cNvPr id="1026" name="Picture 2" descr="Red beating Blue in Twitch Plays Pokémon">
            <a:extLst>
              <a:ext uri="{FF2B5EF4-FFF2-40B4-BE49-F238E27FC236}">
                <a16:creationId xmlns:a16="http://schemas.microsoft.com/office/drawing/2014/main" id="{0434566F-CA60-654D-BD27-1A95F7AA65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3396" y="2281191"/>
            <a:ext cx="6712288" cy="44748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10195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0F77B9-31F9-2441-B17B-81AE35F1C576}"/>
              </a:ext>
            </a:extLst>
          </p:cNvPr>
          <p:cNvSpPr>
            <a:spLocks noGrp="1"/>
          </p:cNvSpPr>
          <p:nvPr>
            <p:ph type="title"/>
          </p:nvPr>
        </p:nvSpPr>
        <p:spPr/>
        <p:txBody>
          <a:bodyPr/>
          <a:lstStyle/>
          <a:p>
            <a:r>
              <a:rPr lang="en-US" dirty="0"/>
              <a:t>Twitch Plays </a:t>
            </a:r>
            <a:r>
              <a:rPr lang="en-US" dirty="0" err="1"/>
              <a:t>Pokemon</a:t>
            </a:r>
            <a:endParaRPr lang="en-US" dirty="0"/>
          </a:p>
        </p:txBody>
      </p:sp>
      <p:sp>
        <p:nvSpPr>
          <p:cNvPr id="3" name="Content Placeholder 2">
            <a:extLst>
              <a:ext uri="{FF2B5EF4-FFF2-40B4-BE49-F238E27FC236}">
                <a16:creationId xmlns:a16="http://schemas.microsoft.com/office/drawing/2014/main" id="{6B8DE20E-664E-D04A-8E30-2060E3F1FFC8}"/>
              </a:ext>
            </a:extLst>
          </p:cNvPr>
          <p:cNvSpPr>
            <a:spLocks noGrp="1"/>
          </p:cNvSpPr>
          <p:nvPr>
            <p:ph idx="1"/>
          </p:nvPr>
        </p:nvSpPr>
        <p:spPr>
          <a:xfrm>
            <a:off x="838200" y="1825625"/>
            <a:ext cx="10823917" cy="4351338"/>
          </a:xfrm>
        </p:spPr>
        <p:txBody>
          <a:bodyPr/>
          <a:lstStyle/>
          <a:p>
            <a:r>
              <a:rPr lang="en-US" dirty="0"/>
              <a:t>Guinness World Record:</a:t>
            </a:r>
          </a:p>
          <a:p>
            <a:pPr lvl="1"/>
            <a:r>
              <a:rPr lang="en-US" dirty="0"/>
              <a:t>"the most participants on a single-player online videogame" with 1,165,140</a:t>
            </a:r>
          </a:p>
          <a:p>
            <a:r>
              <a:rPr lang="en-US" dirty="0"/>
              <a:t> Best Fan Creation in Game Award 2014</a:t>
            </a:r>
          </a:p>
          <a:p>
            <a:endParaRPr lang="en-US" dirty="0"/>
          </a:p>
          <a:p>
            <a:r>
              <a:rPr lang="en-US" dirty="0"/>
              <a:t>An application “for fun”, not to “solve problems”</a:t>
            </a:r>
          </a:p>
          <a:p>
            <a:r>
              <a:rPr lang="en-US" dirty="0"/>
              <a:t>Highlight an interesting question</a:t>
            </a:r>
          </a:p>
          <a:p>
            <a:pPr lvl="1"/>
            <a:r>
              <a:rPr lang="en-US" dirty="0"/>
              <a:t>How should we decide which action to take?</a:t>
            </a:r>
          </a:p>
          <a:p>
            <a:pPr lvl="1"/>
            <a:r>
              <a:rPr lang="en-US" dirty="0"/>
              <a:t>Challenging for sequential actions under real-time constraints</a:t>
            </a:r>
          </a:p>
        </p:txBody>
      </p:sp>
    </p:spTree>
    <p:extLst>
      <p:ext uri="{BB962C8B-B14F-4D97-AF65-F5344CB8AC3E}">
        <p14:creationId xmlns:p14="http://schemas.microsoft.com/office/powerpoint/2010/main" val="19198807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Crowd Robot Navigation </a:t>
            </a:r>
            <a:r>
              <a:rPr lang="en-US" sz="2000" dirty="0">
                <a:solidFill>
                  <a:schemeClr val="bg1">
                    <a:lumMod val="50000"/>
                  </a:schemeClr>
                </a:solidFill>
              </a:rPr>
              <a:t>[</a:t>
            </a:r>
            <a:r>
              <a:rPr lang="en-US" sz="2000" dirty="0" err="1">
                <a:solidFill>
                  <a:schemeClr val="bg1">
                    <a:lumMod val="50000"/>
                  </a:schemeClr>
                </a:solidFill>
              </a:rPr>
              <a:t>Lasecki</a:t>
            </a:r>
            <a:r>
              <a:rPr lang="en-US" sz="2000" dirty="0">
                <a:solidFill>
                  <a:schemeClr val="bg1">
                    <a:lumMod val="50000"/>
                  </a:schemeClr>
                </a:solidFill>
              </a:rPr>
              <a:t> et al. UIST 2011]</a:t>
            </a:r>
          </a:p>
        </p:txBody>
      </p:sp>
      <p:pic>
        <p:nvPicPr>
          <p:cNvPr id="4" name="fp191">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838200" y="1530203"/>
            <a:ext cx="9126537" cy="5133561"/>
          </a:xfrm>
        </p:spPr>
      </p:pic>
    </p:spTree>
    <p:extLst>
      <p:ext uri="{BB962C8B-B14F-4D97-AF65-F5344CB8AC3E}">
        <p14:creationId xmlns:p14="http://schemas.microsoft.com/office/powerpoint/2010/main" val="129354457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23E0B-915A-F642-9DE9-2173F45371B3}"/>
              </a:ext>
            </a:extLst>
          </p:cNvPr>
          <p:cNvSpPr>
            <a:spLocks noGrp="1"/>
          </p:cNvSpPr>
          <p:nvPr>
            <p:ph type="title"/>
          </p:nvPr>
        </p:nvSpPr>
        <p:spPr/>
        <p:txBody>
          <a:bodyPr/>
          <a:lstStyle/>
          <a:p>
            <a:r>
              <a:rPr lang="en-US" dirty="0"/>
              <a:t>Discussion</a:t>
            </a:r>
          </a:p>
        </p:txBody>
      </p:sp>
      <p:sp>
        <p:nvSpPr>
          <p:cNvPr id="3" name="Content Placeholder 2">
            <a:extLst>
              <a:ext uri="{FF2B5EF4-FFF2-40B4-BE49-F238E27FC236}">
                <a16:creationId xmlns:a16="http://schemas.microsoft.com/office/drawing/2014/main" id="{A96B3F21-88A8-B040-9C4F-ADBFCFBB0D7C}"/>
              </a:ext>
            </a:extLst>
          </p:cNvPr>
          <p:cNvSpPr>
            <a:spLocks noGrp="1"/>
          </p:cNvSpPr>
          <p:nvPr>
            <p:ph idx="1"/>
          </p:nvPr>
        </p:nvSpPr>
        <p:spPr>
          <a:xfrm>
            <a:off x="838200" y="1825624"/>
            <a:ext cx="10515600" cy="5377034"/>
          </a:xfrm>
        </p:spPr>
        <p:txBody>
          <a:bodyPr>
            <a:normAutofit/>
          </a:bodyPr>
          <a:lstStyle/>
          <a:p>
            <a:r>
              <a:rPr lang="en-US" dirty="0"/>
              <a:t>What do you think are the efficient ways for crowd control? </a:t>
            </a:r>
          </a:p>
          <a:p>
            <a:pPr lvl="1"/>
            <a:r>
              <a:rPr lang="en-US" dirty="0"/>
              <a:t>You can use the robot navigation as the application. </a:t>
            </a:r>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r>
              <a:rPr lang="en-US" dirty="0"/>
              <a:t>Or imagine you are together with 10 other people in a critical environment. You together need to make a series of decisions to survive under time pressure. What’s the mechanism you think you should use?</a:t>
            </a:r>
          </a:p>
          <a:p>
            <a:pPr lvl="1"/>
            <a:endParaRPr lang="en-US" dirty="0"/>
          </a:p>
          <a:p>
            <a:pPr lvl="1"/>
            <a:endParaRPr lang="en-US" dirty="0"/>
          </a:p>
          <a:p>
            <a:pPr lvl="1"/>
            <a:endParaRPr lang="en-US" dirty="0"/>
          </a:p>
        </p:txBody>
      </p:sp>
      <p:pic>
        <p:nvPicPr>
          <p:cNvPr id="4" name="Picture 3"/>
          <p:cNvPicPr>
            <a:picLocks noChangeAspect="1"/>
          </p:cNvPicPr>
          <p:nvPr/>
        </p:nvPicPr>
        <p:blipFill>
          <a:blip r:embed="rId2"/>
          <a:stretch>
            <a:fillRect/>
          </a:stretch>
        </p:blipFill>
        <p:spPr>
          <a:xfrm>
            <a:off x="1702190" y="2754416"/>
            <a:ext cx="4945293" cy="2858593"/>
          </a:xfrm>
          <a:prstGeom prst="rect">
            <a:avLst/>
          </a:prstGeom>
        </p:spPr>
      </p:pic>
    </p:spTree>
    <p:extLst>
      <p:ext uri="{BB962C8B-B14F-4D97-AF65-F5344CB8AC3E}">
        <p14:creationId xmlns:p14="http://schemas.microsoft.com/office/powerpoint/2010/main" val="2621113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Crowd Robot Navigation </a:t>
            </a:r>
            <a:r>
              <a:rPr lang="en-US" sz="2400" dirty="0">
                <a:solidFill>
                  <a:schemeClr val="bg1">
                    <a:lumMod val="50000"/>
                  </a:schemeClr>
                </a:solidFill>
              </a:rPr>
              <a:t>[</a:t>
            </a:r>
            <a:r>
              <a:rPr lang="en-US" sz="2400" dirty="0" err="1">
                <a:solidFill>
                  <a:schemeClr val="bg1">
                    <a:lumMod val="50000"/>
                  </a:schemeClr>
                </a:solidFill>
              </a:rPr>
              <a:t>Lasecki</a:t>
            </a:r>
            <a:r>
              <a:rPr lang="en-US" sz="2400" dirty="0">
                <a:solidFill>
                  <a:schemeClr val="bg1">
                    <a:lumMod val="50000"/>
                  </a:schemeClr>
                </a:solidFill>
              </a:rPr>
              <a:t> et al. UIST 2011.]</a:t>
            </a:r>
          </a:p>
        </p:txBody>
      </p:sp>
      <p:sp>
        <p:nvSpPr>
          <p:cNvPr id="3" name="Content Placeholder 2"/>
          <p:cNvSpPr>
            <a:spLocks noGrp="1"/>
          </p:cNvSpPr>
          <p:nvPr>
            <p:ph idx="1"/>
          </p:nvPr>
        </p:nvSpPr>
        <p:spPr>
          <a:xfrm>
            <a:off x="838199" y="1825624"/>
            <a:ext cx="11456963" cy="5032375"/>
          </a:xfrm>
        </p:spPr>
        <p:txBody>
          <a:bodyPr>
            <a:normAutofit/>
          </a:bodyPr>
          <a:lstStyle/>
          <a:p>
            <a:r>
              <a:rPr lang="en-US" b="1" u="sng" dirty="0">
                <a:solidFill>
                  <a:schemeClr val="accent1"/>
                </a:solidFill>
              </a:rPr>
              <a:t>Solo</a:t>
            </a:r>
            <a:r>
              <a:rPr lang="en-US" dirty="0"/>
              <a:t>: Hire a single worker</a:t>
            </a:r>
          </a:p>
          <a:p>
            <a:r>
              <a:rPr lang="en-US" b="1" u="sng" dirty="0">
                <a:solidFill>
                  <a:schemeClr val="accent1"/>
                </a:solidFill>
              </a:rPr>
              <a:t>Mob</a:t>
            </a:r>
            <a:r>
              <a:rPr lang="en-US" dirty="0"/>
              <a:t>: Pass on all inputs to the original interface (first come first serve)</a:t>
            </a:r>
          </a:p>
          <a:p>
            <a:r>
              <a:rPr lang="en-US" b="1" u="sng" dirty="0">
                <a:solidFill>
                  <a:schemeClr val="accent1"/>
                </a:solidFill>
              </a:rPr>
              <a:t>Vote</a:t>
            </a:r>
            <a:r>
              <a:rPr lang="en-US" dirty="0"/>
              <a:t>: Follow actions by majority vote</a:t>
            </a:r>
          </a:p>
          <a:p>
            <a:endParaRPr lang="en-US" b="1" u="sng" dirty="0">
              <a:solidFill>
                <a:schemeClr val="accent1"/>
              </a:solidFill>
            </a:endParaRPr>
          </a:p>
          <a:p>
            <a:r>
              <a:rPr lang="en-US" b="1" u="sng" dirty="0">
                <a:solidFill>
                  <a:schemeClr val="accent1"/>
                </a:solidFill>
              </a:rPr>
              <a:t>Leader</a:t>
            </a:r>
            <a:r>
              <a:rPr lang="en-US" dirty="0"/>
              <a:t>:</a:t>
            </a:r>
            <a:endParaRPr lang="en-US" b="1" u="sng" dirty="0">
              <a:solidFill>
                <a:schemeClr val="accent1"/>
              </a:solidFill>
            </a:endParaRPr>
          </a:p>
          <a:p>
            <a:pPr lvl="1"/>
            <a:r>
              <a:rPr lang="en-US" dirty="0"/>
              <a:t>Update “weights” of users based on agreements with the crowd</a:t>
            </a:r>
          </a:p>
          <a:p>
            <a:pPr lvl="1"/>
            <a:r>
              <a:rPr lang="en-US" dirty="0"/>
              <a:t>Follow the actions by the leader (which might change over time)</a:t>
            </a:r>
          </a:p>
          <a:p>
            <a:r>
              <a:rPr lang="en-US" b="1" u="sng" dirty="0">
                <a:solidFill>
                  <a:schemeClr val="accent1"/>
                </a:solidFill>
              </a:rPr>
              <a:t>Active</a:t>
            </a:r>
            <a:r>
              <a:rPr lang="en-US" dirty="0"/>
              <a:t>:</a:t>
            </a:r>
          </a:p>
          <a:p>
            <a:pPr lvl="1"/>
            <a:r>
              <a:rPr lang="en-US" dirty="0"/>
              <a:t>Randomly select a worker as the leader, change worker if the input is not in on time</a:t>
            </a:r>
          </a:p>
        </p:txBody>
      </p:sp>
    </p:spTree>
    <p:extLst>
      <p:ext uri="{BB962C8B-B14F-4D97-AF65-F5344CB8AC3E}">
        <p14:creationId xmlns:p14="http://schemas.microsoft.com/office/powerpoint/2010/main" val="154730721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Crowd Robot Navigation </a:t>
            </a:r>
            <a:r>
              <a:rPr lang="en-US" sz="2400" dirty="0">
                <a:solidFill>
                  <a:schemeClr val="bg1">
                    <a:lumMod val="50000"/>
                  </a:schemeClr>
                </a:solidFill>
              </a:rPr>
              <a:t>[</a:t>
            </a:r>
            <a:r>
              <a:rPr lang="en-US" sz="2400" dirty="0" err="1">
                <a:solidFill>
                  <a:schemeClr val="bg1">
                    <a:lumMod val="50000"/>
                  </a:schemeClr>
                </a:solidFill>
              </a:rPr>
              <a:t>Lasecki</a:t>
            </a:r>
            <a:r>
              <a:rPr lang="en-US" sz="2400" dirty="0">
                <a:solidFill>
                  <a:schemeClr val="bg1">
                    <a:lumMod val="50000"/>
                  </a:schemeClr>
                </a:solidFill>
              </a:rPr>
              <a:t> et al. UIST 2011.]</a:t>
            </a:r>
          </a:p>
        </p:txBody>
      </p:sp>
      <p:sp>
        <p:nvSpPr>
          <p:cNvPr id="4" name="Content Placeholder 3"/>
          <p:cNvSpPr>
            <a:spLocks noGrp="1"/>
          </p:cNvSpPr>
          <p:nvPr>
            <p:ph idx="1"/>
          </p:nvPr>
        </p:nvSpPr>
        <p:spPr/>
        <p:txBody>
          <a:bodyPr/>
          <a:lstStyle/>
          <a:p>
            <a:r>
              <a:rPr lang="en-US" dirty="0"/>
              <a:t>Performance measure</a:t>
            </a:r>
          </a:p>
          <a:p>
            <a:pPr lvl="1"/>
            <a:r>
              <a:rPr lang="en-US" dirty="0"/>
              <a:t>Number of success (out of 10)</a:t>
            </a:r>
          </a:p>
          <a:p>
            <a:pPr lvl="1"/>
            <a:r>
              <a:rPr lang="en-US" dirty="0"/>
              <a:t>Average time to complete the task when </a:t>
            </a:r>
            <a:r>
              <a:rPr lang="en-US" dirty="0" err="1"/>
              <a:t>succsess</a:t>
            </a:r>
            <a:endParaRPr lang="en-US" dirty="0"/>
          </a:p>
        </p:txBody>
      </p:sp>
      <p:pic>
        <p:nvPicPr>
          <p:cNvPr id="5" name="Picture 4"/>
          <p:cNvPicPr>
            <a:picLocks noChangeAspect="1"/>
          </p:cNvPicPr>
          <p:nvPr/>
        </p:nvPicPr>
        <p:blipFill>
          <a:blip r:embed="rId3"/>
          <a:stretch>
            <a:fillRect/>
          </a:stretch>
        </p:blipFill>
        <p:spPr>
          <a:xfrm>
            <a:off x="1527517" y="3098800"/>
            <a:ext cx="7048500" cy="3759200"/>
          </a:xfrm>
          <a:prstGeom prst="rect">
            <a:avLst/>
          </a:prstGeom>
        </p:spPr>
      </p:pic>
    </p:spTree>
    <p:extLst>
      <p:ext uri="{BB962C8B-B14F-4D97-AF65-F5344CB8AC3E}">
        <p14:creationId xmlns:p14="http://schemas.microsoft.com/office/powerpoint/2010/main" val="564357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1850" y="556187"/>
            <a:ext cx="10515600" cy="2852737"/>
          </a:xfrm>
        </p:spPr>
        <p:txBody>
          <a:bodyPr/>
          <a:lstStyle/>
          <a:p>
            <a:pPr algn="ctr"/>
            <a:r>
              <a:rPr lang="en-US" dirty="0"/>
              <a:t>Generally, how to aggregate preferences from a crowd?</a:t>
            </a:r>
          </a:p>
        </p:txBody>
      </p:sp>
      <p:sp>
        <p:nvSpPr>
          <p:cNvPr id="3" name="Text Placeholder 2"/>
          <p:cNvSpPr>
            <a:spLocks noGrp="1"/>
          </p:cNvSpPr>
          <p:nvPr>
            <p:ph type="body" idx="1"/>
          </p:nvPr>
        </p:nvSpPr>
        <p:spPr/>
        <p:txBody>
          <a:bodyPr/>
          <a:lstStyle/>
          <a:p>
            <a:endParaRPr lang="en-US" dirty="0"/>
          </a:p>
          <a:p>
            <a:endParaRPr lang="en-US" dirty="0"/>
          </a:p>
        </p:txBody>
      </p:sp>
      <p:sp>
        <p:nvSpPr>
          <p:cNvPr id="4" name="Title 1"/>
          <p:cNvSpPr txBox="1">
            <a:spLocks/>
          </p:cNvSpPr>
          <p:nvPr/>
        </p:nvSpPr>
        <p:spPr>
          <a:xfrm>
            <a:off x="956114" y="3236913"/>
            <a:ext cx="10515600" cy="285273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ctr"/>
            <a:r>
              <a:rPr lang="en-US" dirty="0"/>
              <a:t>Social choice theory</a:t>
            </a:r>
          </a:p>
        </p:txBody>
      </p:sp>
    </p:spTree>
    <p:extLst>
      <p:ext uri="{BB962C8B-B14F-4D97-AF65-F5344CB8AC3E}">
        <p14:creationId xmlns:p14="http://schemas.microsoft.com/office/powerpoint/2010/main" val="849938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Consider Elections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4"/>
                <a:ext cx="10515600" cy="4879975"/>
              </a:xfrm>
            </p:spPr>
            <p:txBody>
              <a:bodyPr/>
              <a:lstStyle/>
              <a:p>
                <a:r>
                  <a:rPr lang="en-US" dirty="0"/>
                  <a:t>Three candidates: A, B, C</a:t>
                </a:r>
              </a:p>
              <a:p>
                <a:r>
                  <a:rPr lang="en-US" dirty="0"/>
                  <a:t>Three users: 1, 2, 3</a:t>
                </a:r>
              </a:p>
              <a:p>
                <a:endParaRPr lang="en-US" dirty="0"/>
              </a:p>
              <a:p>
                <a:r>
                  <a:rPr lang="en-US" dirty="0"/>
                  <a:t>Users’ preferences:</a:t>
                </a:r>
              </a:p>
              <a:p>
                <a:pPr marL="914400" lvl="1" indent="-457200">
                  <a:buFont typeface="+mj-lt"/>
                  <a:buAutoNum type="arabicPeriod"/>
                </a:pPr>
                <a14:m>
                  <m:oMath xmlns:m="http://schemas.openxmlformats.org/officeDocument/2006/math">
                    <m:r>
                      <a:rPr lang="en-US" b="0" i="1" smtClean="0">
                        <a:latin typeface="Cambria Math" charset="0"/>
                      </a:rPr>
                      <m:t>𝐴</m:t>
                    </m:r>
                    <m:r>
                      <a:rPr lang="en-US"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𝐵</m:t>
                    </m:r>
                    <m:r>
                      <a:rPr lang="en-US" i="1">
                        <a:latin typeface="Cambria Math" charset="0"/>
                        <a:ea typeface="Cambria Math" charset="0"/>
                        <a:cs typeface="Cambria Math" charset="0"/>
                      </a:rPr>
                      <m:t>≻</m:t>
                    </m:r>
                    <m:r>
                      <a:rPr lang="en-US" b="0" i="1" smtClean="0">
                        <a:latin typeface="Cambria Math" charset="0"/>
                        <a:ea typeface="Cambria Math" charset="0"/>
                        <a:cs typeface="Cambria Math" charset="0"/>
                      </a:rPr>
                      <m:t>𝐶</m:t>
                    </m:r>
                  </m:oMath>
                </a14:m>
                <a:endParaRPr lang="en-US" dirty="0"/>
              </a:p>
              <a:p>
                <a:pPr marL="914400" lvl="1" indent="-457200">
                  <a:buFont typeface="+mj-lt"/>
                  <a:buAutoNum type="arabicPeriod"/>
                </a:pPr>
                <a14:m>
                  <m:oMath xmlns:m="http://schemas.openxmlformats.org/officeDocument/2006/math">
                    <m:r>
                      <a:rPr lang="en-US" b="0" i="1" smtClean="0">
                        <a:latin typeface="Cambria Math" charset="0"/>
                      </a:rPr>
                      <m:t>𝐵</m:t>
                    </m:r>
                    <m:r>
                      <a:rPr lang="en-US" i="1">
                        <a:latin typeface="Cambria Math" charset="0"/>
                        <a:ea typeface="Cambria Math" charset="0"/>
                        <a:cs typeface="Cambria Math" charset="0"/>
                      </a:rPr>
                      <m:t>≻</m:t>
                    </m:r>
                    <m:r>
                      <a:rPr lang="en-US" b="0" i="1" smtClean="0">
                        <a:latin typeface="Cambria Math" charset="0"/>
                        <a:ea typeface="Cambria Math" charset="0"/>
                        <a:cs typeface="Cambria Math" charset="0"/>
                      </a:rPr>
                      <m:t>𝐴</m:t>
                    </m:r>
                    <m:r>
                      <a:rPr lang="en-US" i="1">
                        <a:latin typeface="Cambria Math" charset="0"/>
                        <a:ea typeface="Cambria Math" charset="0"/>
                        <a:cs typeface="Cambria Math" charset="0"/>
                      </a:rPr>
                      <m:t>≻</m:t>
                    </m:r>
                    <m:r>
                      <a:rPr lang="en-US" i="1">
                        <a:latin typeface="Cambria Math" charset="0"/>
                        <a:ea typeface="Cambria Math" charset="0"/>
                        <a:cs typeface="Cambria Math" charset="0"/>
                      </a:rPr>
                      <m:t>𝐶</m:t>
                    </m:r>
                  </m:oMath>
                </a14:m>
                <a:endParaRPr lang="en-US" dirty="0"/>
              </a:p>
              <a:p>
                <a:pPr marL="914400" lvl="1" indent="-457200">
                  <a:buFont typeface="+mj-lt"/>
                  <a:buAutoNum type="arabicPeriod"/>
                </a:pPr>
                <a14:m>
                  <m:oMath xmlns:m="http://schemas.openxmlformats.org/officeDocument/2006/math">
                    <m:r>
                      <a:rPr lang="en-US" b="0" i="1" smtClean="0">
                        <a:latin typeface="Cambria Math" charset="0"/>
                      </a:rPr>
                      <m:t>𝐶</m:t>
                    </m:r>
                    <m:r>
                      <a:rPr lang="en-US" i="1">
                        <a:latin typeface="Cambria Math" charset="0"/>
                        <a:ea typeface="Cambria Math" charset="0"/>
                        <a:cs typeface="Cambria Math" charset="0"/>
                      </a:rPr>
                      <m:t>≻</m:t>
                    </m:r>
                    <m:r>
                      <a:rPr lang="en-US" b="0" i="1" smtClean="0">
                        <a:latin typeface="Cambria Math" charset="0"/>
                        <a:ea typeface="Cambria Math" charset="0"/>
                        <a:cs typeface="Cambria Math" charset="0"/>
                      </a:rPr>
                      <m:t>𝐴</m:t>
                    </m:r>
                    <m:r>
                      <a:rPr lang="en-US" i="1">
                        <a:latin typeface="Cambria Math" charset="0"/>
                        <a:ea typeface="Cambria Math" charset="0"/>
                        <a:cs typeface="Cambria Math" charset="0"/>
                      </a:rPr>
                      <m:t>≻</m:t>
                    </m:r>
                    <m:r>
                      <a:rPr lang="en-US" b="0" i="1" smtClean="0">
                        <a:latin typeface="Cambria Math" charset="0"/>
                        <a:ea typeface="Cambria Math" charset="0"/>
                        <a:cs typeface="Cambria Math" charset="0"/>
                      </a:rPr>
                      <m:t>𝐵</m:t>
                    </m:r>
                  </m:oMath>
                </a14:m>
                <a:endParaRPr lang="en-US" dirty="0"/>
              </a:p>
              <a:p>
                <a:pPr lvl="1"/>
                <a:endParaRPr lang="en-US" dirty="0"/>
              </a:p>
              <a:p>
                <a:r>
                  <a:rPr lang="en-US" dirty="0"/>
                  <a:t>How should we design a mechanism to decide who wins the election</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4"/>
                <a:ext cx="10515600" cy="4879975"/>
              </a:xfrm>
              <a:blipFill rotWithShape="0">
                <a:blip r:embed="rId2"/>
                <a:stretch>
                  <a:fillRect l="-1043" t="-1998"/>
                </a:stretch>
              </a:blipFill>
            </p:spPr>
            <p:txBody>
              <a:bodyPr/>
              <a:lstStyle/>
              <a:p>
                <a:r>
                  <a:rPr lang="en-US">
                    <a:noFill/>
                  </a:rPr>
                  <a:t> </a:t>
                </a:r>
              </a:p>
            </p:txBody>
          </p:sp>
        </mc:Fallback>
      </mc:AlternateContent>
    </p:spTree>
    <p:extLst>
      <p:ext uri="{BB962C8B-B14F-4D97-AF65-F5344CB8AC3E}">
        <p14:creationId xmlns:p14="http://schemas.microsoft.com/office/powerpoint/2010/main" val="2027198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Arrow’s Impossibility Theorem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11353800" cy="4351338"/>
              </a:xfrm>
            </p:spPr>
            <p:txBody>
              <a:bodyPr/>
              <a:lstStyle/>
              <a:p>
                <a:r>
                  <a:rPr lang="en-US" dirty="0"/>
                  <a:t>Some nice criteria we want to have:</a:t>
                </a:r>
              </a:p>
              <a:p>
                <a:pPr lvl="1"/>
                <a:endParaRPr lang="en-US" sz="200" dirty="0"/>
              </a:p>
              <a:p>
                <a:pPr lvl="1"/>
                <a:r>
                  <a:rPr lang="en-US" b="1" dirty="0">
                    <a:solidFill>
                      <a:schemeClr val="accent1"/>
                    </a:solidFill>
                  </a:rPr>
                  <a:t>Unanimity</a:t>
                </a:r>
                <a:r>
                  <a:rPr lang="en-US" dirty="0"/>
                  <a:t>: If every preferences A over B, than the group prefers A over B</a:t>
                </a:r>
              </a:p>
              <a:p>
                <a:pPr lvl="1"/>
                <a:endParaRPr lang="en-US" sz="200" dirty="0"/>
              </a:p>
              <a:p>
                <a:pPr lvl="1"/>
                <a:r>
                  <a:rPr lang="en-US" b="1" dirty="0">
                    <a:solidFill>
                      <a:schemeClr val="accent1"/>
                    </a:solidFill>
                  </a:rPr>
                  <a:t>Non-dictatorship</a:t>
                </a:r>
                <a:r>
                  <a:rPr lang="en-US" dirty="0"/>
                  <a:t>: no person’s preference is always strictly preferred than others</a:t>
                </a:r>
              </a:p>
              <a:p>
                <a:pPr lvl="1"/>
                <a:endParaRPr lang="en-US" sz="200" dirty="0"/>
              </a:p>
              <a:p>
                <a:pPr lvl="1"/>
                <a:r>
                  <a:rPr lang="en-US" b="1" dirty="0">
                    <a:solidFill>
                      <a:schemeClr val="accent1"/>
                    </a:solidFill>
                  </a:rPr>
                  <a:t>Independence</a:t>
                </a:r>
                <a:r>
                  <a:rPr lang="en-US" dirty="0"/>
                  <a:t>: If for two sets of preferences, A and B have the same order between sets, A and B should have the same order in the group decision</a:t>
                </a:r>
              </a:p>
              <a:p>
                <a:pPr lvl="1"/>
                <a:endParaRPr lang="en-US" dirty="0"/>
              </a:p>
              <a:p>
                <a:r>
                  <a:rPr lang="en-US" dirty="0"/>
                  <a:t>Arrow’s Impossibility Theorem</a:t>
                </a:r>
              </a:p>
              <a:p>
                <a:pPr lvl="1"/>
                <a:r>
                  <a:rPr lang="en-US" dirty="0"/>
                  <a:t>No mechanism satisfies the three criteria when the number of candidates </a:t>
                </a:r>
                <a14:m>
                  <m:oMath xmlns:m="http://schemas.openxmlformats.org/officeDocument/2006/math">
                    <m:r>
                      <a:rPr lang="en-US" b="0" i="1" smtClean="0">
                        <a:latin typeface="Cambria Math" charset="0"/>
                      </a:rPr>
                      <m:t>≥3 </m:t>
                    </m:r>
                  </m:oMath>
                </a14:m>
                <a:endParaRPr lang="en-US" dirty="0"/>
              </a:p>
              <a:p>
                <a:pPr lvl="1"/>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11353800" cy="4351338"/>
              </a:xfrm>
              <a:blipFill rotWithShape="0">
                <a:blip r:embed="rId3"/>
                <a:stretch>
                  <a:fillRect l="-967" t="-2241" r="-483"/>
                </a:stretch>
              </a:blipFill>
            </p:spPr>
            <p:txBody>
              <a:bodyPr/>
              <a:lstStyle/>
              <a:p>
                <a:r>
                  <a:rPr lang="en-US">
                    <a:noFill/>
                  </a:rPr>
                  <a:t> </a:t>
                </a:r>
              </a:p>
            </p:txBody>
          </p:sp>
        </mc:Fallback>
      </mc:AlternateContent>
    </p:spTree>
    <p:extLst>
      <p:ext uri="{BB962C8B-B14F-4D97-AF65-F5344CB8AC3E}">
        <p14:creationId xmlns:p14="http://schemas.microsoft.com/office/powerpoint/2010/main" val="2061185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8" end="8"/>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C7B800-EA7D-B54A-8096-BF9BBF40F8B1}"/>
              </a:ext>
            </a:extLst>
          </p:cNvPr>
          <p:cNvSpPr>
            <a:spLocks noGrp="1"/>
          </p:cNvSpPr>
          <p:nvPr>
            <p:ph type="title"/>
          </p:nvPr>
        </p:nvSpPr>
        <p:spPr/>
        <p:txBody>
          <a:bodyPr/>
          <a:lstStyle/>
          <a:p>
            <a:r>
              <a:rPr lang="en-US" dirty="0"/>
              <a:t>Logistics</a:t>
            </a:r>
            <a:r>
              <a:rPr lang="en-US"/>
              <a:t>: More </a:t>
            </a:r>
            <a:r>
              <a:rPr lang="en-US" dirty="0"/>
              <a:t>about Assignment 3</a:t>
            </a:r>
          </a:p>
        </p:txBody>
      </p:sp>
      <p:sp>
        <p:nvSpPr>
          <p:cNvPr id="3" name="Content Placeholder 2">
            <a:extLst>
              <a:ext uri="{FF2B5EF4-FFF2-40B4-BE49-F238E27FC236}">
                <a16:creationId xmlns:a16="http://schemas.microsoft.com/office/drawing/2014/main" id="{A1B92158-7963-BD4C-865C-741760758623}"/>
              </a:ext>
            </a:extLst>
          </p:cNvPr>
          <p:cNvSpPr>
            <a:spLocks noGrp="1"/>
          </p:cNvSpPr>
          <p:nvPr>
            <p:ph idx="1"/>
          </p:nvPr>
        </p:nvSpPr>
        <p:spPr/>
        <p:txBody>
          <a:bodyPr/>
          <a:lstStyle/>
          <a:p>
            <a:r>
              <a:rPr lang="en-US" dirty="0"/>
              <a:t>Understanding conditional probability</a:t>
            </a:r>
          </a:p>
          <a:p>
            <a:endParaRPr lang="en-US" dirty="0"/>
          </a:p>
          <a:p>
            <a:r>
              <a:rPr lang="en-US" dirty="0"/>
              <a:t>For problem 2 (</a:t>
            </a:r>
            <a:r>
              <a:rPr lang="en-US" dirty="0" err="1"/>
              <a:t>b,c</a:t>
            </a:r>
            <a:r>
              <a:rPr lang="en-US" dirty="0"/>
              <a:t>)</a:t>
            </a:r>
          </a:p>
          <a:p>
            <a:pPr lvl="1"/>
            <a:r>
              <a:rPr lang="en-US" dirty="0"/>
              <a:t>Grader 1 and grader 2 are reviewing the same assignment</a:t>
            </a:r>
          </a:p>
          <a:p>
            <a:pPr lvl="1"/>
            <a:r>
              <a:rPr lang="en-US" dirty="0"/>
              <a:t>Grader 1 receives signal B</a:t>
            </a:r>
          </a:p>
          <a:p>
            <a:pPr lvl="1"/>
            <a:r>
              <a:rPr lang="en-US" dirty="0"/>
              <a:t>What’s the probability of grader 2 also receiving signal B?</a:t>
            </a:r>
          </a:p>
          <a:p>
            <a:pPr lvl="1"/>
            <a:endParaRPr lang="en-US" dirty="0"/>
          </a:p>
          <a:p>
            <a:pPr lvl="1"/>
            <a:r>
              <a:rPr lang="en-US" dirty="0"/>
              <a:t>It’s different from </a:t>
            </a:r>
            <a:r>
              <a:rPr lang="en-US" dirty="0" err="1"/>
              <a:t>Pr</a:t>
            </a:r>
            <a:r>
              <a:rPr lang="en-US" dirty="0"/>
              <a:t>(B), the probability for a grader to receive signal B for an assignment randomly drawn from all assignments</a:t>
            </a:r>
          </a:p>
        </p:txBody>
      </p:sp>
    </p:spTree>
    <p:extLst>
      <p:ext uri="{BB962C8B-B14F-4D97-AF65-F5344CB8AC3E}">
        <p14:creationId xmlns:p14="http://schemas.microsoft.com/office/powerpoint/2010/main" val="1824197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365125"/>
            <a:ext cx="11203745" cy="1325563"/>
          </a:xfrm>
        </p:spPr>
        <p:txBody>
          <a:bodyPr/>
          <a:lstStyle/>
          <a:p>
            <a:r>
              <a:rPr lang="en-US" dirty="0"/>
              <a:t>Logistics: Project Milestone 2</a:t>
            </a:r>
          </a:p>
        </p:txBody>
      </p:sp>
      <p:sp>
        <p:nvSpPr>
          <p:cNvPr id="3" name="Content Placeholder 2"/>
          <p:cNvSpPr>
            <a:spLocks noGrp="1"/>
          </p:cNvSpPr>
          <p:nvPr>
            <p:ph idx="1"/>
          </p:nvPr>
        </p:nvSpPr>
        <p:spPr/>
        <p:txBody>
          <a:bodyPr/>
          <a:lstStyle/>
          <a:p>
            <a:r>
              <a:rPr lang="en-US" dirty="0"/>
              <a:t>Milestone 2: Due Nov 20</a:t>
            </a:r>
          </a:p>
          <a:p>
            <a:pPr lvl="1"/>
            <a:r>
              <a:rPr lang="en-US" dirty="0"/>
              <a:t>Summarize your progress</a:t>
            </a:r>
          </a:p>
          <a:p>
            <a:pPr lvl="1"/>
            <a:r>
              <a:rPr lang="en-US" dirty="0"/>
              <a:t>Last chance to convert a research project to an extensive literature survey</a:t>
            </a:r>
          </a:p>
          <a:p>
            <a:pPr lvl="1"/>
            <a:endParaRPr lang="en-US" dirty="0"/>
          </a:p>
          <a:p>
            <a:r>
              <a:rPr lang="en-US" dirty="0"/>
              <a:t>What’s the expected amount of literature survey?</a:t>
            </a:r>
          </a:p>
          <a:p>
            <a:pPr lvl="1"/>
            <a:r>
              <a:rPr lang="en-US" dirty="0"/>
              <a:t>Case by case</a:t>
            </a:r>
          </a:p>
          <a:p>
            <a:pPr lvl="1"/>
            <a:r>
              <a:rPr lang="en-US" dirty="0"/>
              <a:t>As a general guideline, the minimum number of papers</a:t>
            </a:r>
          </a:p>
          <a:p>
            <a:pPr lvl="2"/>
            <a:r>
              <a:rPr lang="en-US" dirty="0"/>
              <a:t>For research project: 3~5 papers (# papers in one lecture)</a:t>
            </a:r>
          </a:p>
          <a:p>
            <a:pPr lvl="2"/>
            <a:r>
              <a:rPr lang="en-US" dirty="0"/>
              <a:t>For literature survey project, 15~20 papers (# papers in one “topic”)</a:t>
            </a:r>
          </a:p>
        </p:txBody>
      </p:sp>
    </p:spTree>
    <p:extLst>
      <p:ext uri="{BB962C8B-B14F-4D97-AF65-F5344CB8AC3E}">
        <p14:creationId xmlns:p14="http://schemas.microsoft.com/office/powerpoint/2010/main" val="450494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1353800" cy="1325563"/>
          </a:xfrm>
        </p:spPr>
        <p:txBody>
          <a:bodyPr/>
          <a:lstStyle/>
          <a:p>
            <a:r>
              <a:rPr lang="en-US" dirty="0"/>
              <a:t>Logistics: Project Midterm Pitch and Discussion</a:t>
            </a:r>
          </a:p>
        </p:txBody>
      </p:sp>
      <p:sp>
        <p:nvSpPr>
          <p:cNvPr id="3" name="Content Placeholder 2"/>
          <p:cNvSpPr>
            <a:spLocks noGrp="1"/>
          </p:cNvSpPr>
          <p:nvPr>
            <p:ph idx="1"/>
          </p:nvPr>
        </p:nvSpPr>
        <p:spPr>
          <a:xfrm>
            <a:off x="838200" y="1825624"/>
            <a:ext cx="10515600" cy="5032375"/>
          </a:xfrm>
        </p:spPr>
        <p:txBody>
          <a:bodyPr/>
          <a:lstStyle/>
          <a:p>
            <a:r>
              <a:rPr lang="en-US" dirty="0"/>
              <a:t>Milestone 2: Due Nov 20 (Friday)</a:t>
            </a:r>
          </a:p>
          <a:p>
            <a:endParaRPr lang="en-US" dirty="0"/>
          </a:p>
          <a:p>
            <a:r>
              <a:rPr lang="en-US" dirty="0"/>
              <a:t>Midterm Pitch: Nov 19 (Thu), in lecture</a:t>
            </a:r>
          </a:p>
          <a:p>
            <a:pPr lvl="1"/>
            <a:r>
              <a:rPr lang="en-US" dirty="0"/>
              <a:t>More details to come</a:t>
            </a:r>
          </a:p>
          <a:p>
            <a:pPr lvl="1"/>
            <a:r>
              <a:rPr lang="en-US" dirty="0"/>
              <a:t>Tentative formats:</a:t>
            </a:r>
          </a:p>
          <a:p>
            <a:pPr lvl="2"/>
            <a:r>
              <a:rPr lang="en-US" dirty="0"/>
              <a:t>Every team gives a spotlight presentation for 1~2 min</a:t>
            </a:r>
          </a:p>
          <a:p>
            <a:pPr lvl="2"/>
            <a:r>
              <a:rPr lang="en-US" dirty="0"/>
              <a:t>The entire class splits into 2~3 big groups</a:t>
            </a:r>
          </a:p>
          <a:p>
            <a:pPr lvl="2"/>
            <a:r>
              <a:rPr lang="en-US" dirty="0"/>
              <a:t>Each team in turn obtains the entire attention of the big group</a:t>
            </a:r>
          </a:p>
          <a:p>
            <a:pPr lvl="3"/>
            <a:r>
              <a:rPr lang="en-US" dirty="0"/>
              <a:t>Using this time to collect data, obtain feedback, elicit suggestions, </a:t>
            </a:r>
            <a:r>
              <a:rPr lang="en-US" dirty="0" err="1"/>
              <a:t>etc</a:t>
            </a:r>
            <a:endParaRPr lang="en-US" dirty="0"/>
          </a:p>
          <a:p>
            <a:pPr lvl="2"/>
            <a:r>
              <a:rPr lang="en-US" dirty="0"/>
              <a:t>Try to think about what you can do with this time in your milestone 1 plan and utilize it</a:t>
            </a:r>
          </a:p>
          <a:p>
            <a:pPr lvl="1"/>
            <a:r>
              <a:rPr lang="en-US" dirty="0"/>
              <a:t>Let me know early if it’s helpful to utilize the entire class for help</a:t>
            </a:r>
          </a:p>
          <a:p>
            <a:pPr lvl="2"/>
            <a:r>
              <a:rPr lang="en-US" dirty="0"/>
              <a:t>Might be able to allocate a small amount of time in a need basis</a:t>
            </a:r>
          </a:p>
          <a:p>
            <a:endParaRPr lang="en-US" dirty="0"/>
          </a:p>
        </p:txBody>
      </p:sp>
    </p:spTree>
    <p:extLst>
      <p:ext uri="{BB962C8B-B14F-4D97-AF65-F5344CB8AC3E}">
        <p14:creationId xmlns:p14="http://schemas.microsoft.com/office/powerpoint/2010/main" val="1582768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400" dirty="0"/>
              <a:t>Crowds in Two Seconds: </a:t>
            </a:r>
            <a:br>
              <a:rPr lang="en-US" sz="4400" dirty="0"/>
            </a:br>
            <a:r>
              <a:rPr lang="en-US" sz="4400" dirty="0"/>
              <a:t>Enabling Real-time Crowd-Powered Systems. </a:t>
            </a:r>
          </a:p>
        </p:txBody>
      </p:sp>
      <p:sp>
        <p:nvSpPr>
          <p:cNvPr id="3" name="Text Placeholder 2"/>
          <p:cNvSpPr>
            <a:spLocks noGrp="1"/>
          </p:cNvSpPr>
          <p:nvPr>
            <p:ph type="body" idx="1"/>
          </p:nvPr>
        </p:nvSpPr>
        <p:spPr/>
        <p:txBody>
          <a:bodyPr/>
          <a:lstStyle/>
          <a:p>
            <a:r>
              <a:rPr lang="en-US" dirty="0"/>
              <a:t>Michael Bernstein, Joel Brandt, Robert Miller, and David </a:t>
            </a:r>
            <a:r>
              <a:rPr lang="en-US" dirty="0" err="1"/>
              <a:t>Karger</a:t>
            </a:r>
            <a:r>
              <a:rPr lang="en-US" dirty="0"/>
              <a:t>. UIST 2011</a:t>
            </a:r>
          </a:p>
        </p:txBody>
      </p:sp>
    </p:spTree>
    <p:extLst>
      <p:ext uri="{BB962C8B-B14F-4D97-AF65-F5344CB8AC3E}">
        <p14:creationId xmlns:p14="http://schemas.microsoft.com/office/powerpoint/2010/main" val="15908745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7B56C-49BC-984A-80DF-E292AE93AE14}"/>
              </a:ext>
            </a:extLst>
          </p:cNvPr>
          <p:cNvSpPr>
            <a:spLocks noGrp="1"/>
          </p:cNvSpPr>
          <p:nvPr>
            <p:ph type="title"/>
          </p:nvPr>
        </p:nvSpPr>
        <p:spPr/>
        <p:txBody>
          <a:bodyPr/>
          <a:lstStyle/>
          <a:p>
            <a:r>
              <a:rPr lang="en-US" dirty="0"/>
              <a:t>Crowds in Two Seconds</a:t>
            </a:r>
          </a:p>
        </p:txBody>
      </p:sp>
      <p:pic>
        <p:nvPicPr>
          <p:cNvPr id="4" name="fp153">
            <a:hlinkClick r:id="" action="ppaction://media"/>
            <a:extLst>
              <a:ext uri="{FF2B5EF4-FFF2-40B4-BE49-F238E27FC236}">
                <a16:creationId xmlns:a16="http://schemas.microsoft.com/office/drawing/2014/main" id="{1241FEB7-F889-FE44-9AC6-CE79C27879EA}"/>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838200" y="1690688"/>
            <a:ext cx="8661964" cy="4872355"/>
          </a:xfrm>
          <a:prstGeom prst="rect">
            <a:avLst/>
          </a:prstGeom>
        </p:spPr>
      </p:pic>
    </p:spTree>
    <p:extLst>
      <p:ext uri="{BB962C8B-B14F-4D97-AF65-F5344CB8AC3E}">
        <p14:creationId xmlns:p14="http://schemas.microsoft.com/office/powerpoint/2010/main" val="104938379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Loading GIFs - Get the best GIF on GIPHY">
            <a:extLst>
              <a:ext uri="{FF2B5EF4-FFF2-40B4-BE49-F238E27FC236}">
                <a16:creationId xmlns:a16="http://schemas.microsoft.com/office/drawing/2014/main" id="{E86E9D85-8B2A-364D-A0AC-BC8D421922F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7040" y="2075180"/>
            <a:ext cx="2367280" cy="236728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Real-time Crowdsourcing: Why</a:t>
            </a:r>
          </a:p>
        </p:txBody>
      </p:sp>
      <p:sp>
        <p:nvSpPr>
          <p:cNvPr id="3" name="Content Placeholder 2"/>
          <p:cNvSpPr>
            <a:spLocks noGrp="1"/>
          </p:cNvSpPr>
          <p:nvPr>
            <p:ph idx="1"/>
          </p:nvPr>
        </p:nvSpPr>
        <p:spPr>
          <a:xfrm>
            <a:off x="838200" y="1825624"/>
            <a:ext cx="10515600" cy="4870597"/>
          </a:xfrm>
        </p:spPr>
        <p:txBody>
          <a:bodyPr/>
          <a:lstStyle/>
          <a:p>
            <a:r>
              <a:rPr lang="en-US" dirty="0"/>
              <a:t>Enable </a:t>
            </a:r>
            <a:r>
              <a:rPr lang="en-US" dirty="0">
                <a:solidFill>
                  <a:schemeClr val="accent1"/>
                </a:solidFill>
              </a:rPr>
              <a:t>interactive</a:t>
            </a:r>
            <a:r>
              <a:rPr lang="en-US" dirty="0"/>
              <a:t> systems</a:t>
            </a:r>
          </a:p>
          <a:p>
            <a:pPr lvl="1"/>
            <a:r>
              <a:rPr lang="en-US" dirty="0"/>
              <a:t>Users can’t stand long waiting time</a:t>
            </a:r>
          </a:p>
          <a:p>
            <a:pPr lvl="1"/>
            <a:endParaRPr lang="en-US" dirty="0"/>
          </a:p>
          <a:p>
            <a:pPr lvl="1"/>
            <a:endParaRPr lang="en-US" dirty="0"/>
          </a:p>
          <a:p>
            <a:pPr lvl="1"/>
            <a:endParaRPr lang="en-US" dirty="0"/>
          </a:p>
          <a:p>
            <a:pPr lvl="1"/>
            <a:endParaRPr lang="en-US" dirty="0"/>
          </a:p>
          <a:p>
            <a:pPr lvl="1"/>
            <a:endParaRPr lang="en-US" dirty="0"/>
          </a:p>
          <a:p>
            <a:r>
              <a:rPr lang="en-US" dirty="0"/>
              <a:t>Enable </a:t>
            </a:r>
            <a:r>
              <a:rPr lang="en-US" dirty="0">
                <a:solidFill>
                  <a:schemeClr val="accent1"/>
                </a:solidFill>
              </a:rPr>
              <a:t>synchronous</a:t>
            </a:r>
            <a:r>
              <a:rPr lang="en-US" dirty="0"/>
              <a:t> crowds</a:t>
            </a:r>
          </a:p>
          <a:p>
            <a:pPr lvl="1"/>
            <a:r>
              <a:rPr lang="en-US" dirty="0"/>
              <a:t>Multiple workers can work together for tasks</a:t>
            </a:r>
          </a:p>
          <a:p>
            <a:pPr lvl="1"/>
            <a:r>
              <a:rPr lang="en-US" dirty="0"/>
              <a:t>There might be other ways to achieve this:</a:t>
            </a:r>
          </a:p>
          <a:p>
            <a:pPr lvl="2"/>
            <a:r>
              <a:rPr lang="en-US" dirty="0"/>
              <a:t>Set a task start time, invite workers back at the given time</a:t>
            </a:r>
          </a:p>
        </p:txBody>
      </p:sp>
    </p:spTree>
    <p:extLst>
      <p:ext uri="{BB962C8B-B14F-4D97-AF65-F5344CB8AC3E}">
        <p14:creationId xmlns:p14="http://schemas.microsoft.com/office/powerpoint/2010/main" val="270191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26900</TotalTime>
  <Words>1338</Words>
  <Application>Microsoft Macintosh PowerPoint</Application>
  <PresentationFormat>Widescreen</PresentationFormat>
  <Paragraphs>209</Paragraphs>
  <Slides>39</Slides>
  <Notes>5</Notes>
  <HiddenSlides>0</HiddenSlides>
  <MMClips>2</MMClips>
  <ScaleCrop>false</ScaleCrop>
  <HeadingPairs>
    <vt:vector size="6" baseType="variant">
      <vt:variant>
        <vt:lpstr>Fonts Used</vt:lpstr>
      </vt:variant>
      <vt:variant>
        <vt:i4>4</vt:i4>
      </vt:variant>
      <vt:variant>
        <vt:lpstr>Theme</vt:lpstr>
      </vt:variant>
      <vt:variant>
        <vt:i4>3</vt:i4>
      </vt:variant>
      <vt:variant>
        <vt:lpstr>Slide Titles</vt:lpstr>
      </vt:variant>
      <vt:variant>
        <vt:i4>39</vt:i4>
      </vt:variant>
    </vt:vector>
  </HeadingPairs>
  <TitlesOfParts>
    <vt:vector size="46" baseType="lpstr">
      <vt:lpstr>Arial</vt:lpstr>
      <vt:lpstr>Calibri</vt:lpstr>
      <vt:lpstr>Calibri Light</vt:lpstr>
      <vt:lpstr>Cambria Math</vt:lpstr>
      <vt:lpstr>Office Theme</vt:lpstr>
      <vt:lpstr>1_Office Theme</vt:lpstr>
      <vt:lpstr>Custom Design</vt:lpstr>
      <vt:lpstr>CSE518A: Office Hour (till 4pm)</vt:lpstr>
      <vt:lpstr>Lecture 13 Real-time Crowdsourcing</vt:lpstr>
      <vt:lpstr>Logistics: Assignment 3 and Project Milestone 1</vt:lpstr>
      <vt:lpstr>Logistics: More about Assignment 3</vt:lpstr>
      <vt:lpstr>Logistics: Project Milestone 2</vt:lpstr>
      <vt:lpstr>Logistics: Project Midterm Pitch and Discussion</vt:lpstr>
      <vt:lpstr>Crowds in Two Seconds:  Enabling Real-time Crowd-Powered Systems. </vt:lpstr>
      <vt:lpstr>Crowds in Two Seconds</vt:lpstr>
      <vt:lpstr>Real-time Crowdsourcing: Why</vt:lpstr>
      <vt:lpstr>Real-time Crowdsourcing: How</vt:lpstr>
      <vt:lpstr>Real-time Crowdsourcing: How</vt:lpstr>
      <vt:lpstr>Real-time Crowdsourcing: How</vt:lpstr>
      <vt:lpstr>Real-time Crowdsourcing: What</vt:lpstr>
      <vt:lpstr>Real-time Crowdsourcing: What</vt:lpstr>
      <vt:lpstr>Real-time Crowdsourcing: What</vt:lpstr>
      <vt:lpstr>Discussion</vt:lpstr>
      <vt:lpstr>A Few More Applications</vt:lpstr>
      <vt:lpstr>VizWiz [Bigham et al. UIST 2010]</vt:lpstr>
      <vt:lpstr>PowerPoint Presentation</vt:lpstr>
      <vt:lpstr>Enhancement to Real-time Crowdsourcing</vt:lpstr>
      <vt:lpstr>VizWiz [Bigham et al. UIST 2010]</vt:lpstr>
      <vt:lpstr>Real-time Captioning [Lasecki et al. UIST 2012]</vt:lpstr>
      <vt:lpstr>Real-time Captioning [Lasecki et al. UIST 2012]</vt:lpstr>
      <vt:lpstr>Real-time Captioning [Lasecki et al. UIST 2012]</vt:lpstr>
      <vt:lpstr>Real-time Captioning [Lasecki et al. UIST 2012]</vt:lpstr>
      <vt:lpstr>Crowd-Powered Chatbot [Huang et al. HCOMP 2016]</vt:lpstr>
      <vt:lpstr>Crowd-Powered Chatbot [Huang et al. HCOMP 2016]</vt:lpstr>
      <vt:lpstr>Auto-Evolving Crowd Chatbot [Huang et al. CHI 2018]</vt:lpstr>
      <vt:lpstr>Auto-Evolving Crowd Chatbot [Huang et al. CHI 2018]</vt:lpstr>
      <vt:lpstr>AI Task Delegability [Lubars and Tan. NeurIPS 2019]</vt:lpstr>
      <vt:lpstr>Twitch Plays Pokemon</vt:lpstr>
      <vt:lpstr>Twitch Plays Pokemon</vt:lpstr>
      <vt:lpstr>Example: Crowd Robot Navigation [Lasecki et al. UIST 2011]</vt:lpstr>
      <vt:lpstr>Discussion</vt:lpstr>
      <vt:lpstr>Crowd Robot Navigation [Lasecki et al. UIST 2011.]</vt:lpstr>
      <vt:lpstr>Crowd Robot Navigation [Lasecki et al. UIST 2011.]</vt:lpstr>
      <vt:lpstr>Generally, how to aggregate preferences from a crowd?</vt:lpstr>
      <vt:lpstr>Consider Elections</vt:lpstr>
      <vt:lpstr>Arrow’s Impossibility Theorem</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CSE 417T Introduction to Machine Learning</dc:title>
  <dc:creator>Ho, Chien-Ju</dc:creator>
  <cp:lastModifiedBy>Microsoft Office User</cp:lastModifiedBy>
  <cp:revision>2452</cp:revision>
  <cp:lastPrinted>2019-09-30T20:15:22Z</cp:lastPrinted>
  <dcterms:created xsi:type="dcterms:W3CDTF">2017-08-24T15:35:37Z</dcterms:created>
  <dcterms:modified xsi:type="dcterms:W3CDTF">2020-10-27T19:49:29Z</dcterms:modified>
</cp:coreProperties>
</file>